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6" r:id="rId1"/>
  </p:sldMasterIdLst>
  <p:notesMasterIdLst>
    <p:notesMasterId r:id="rId43"/>
  </p:notesMasterIdLst>
  <p:sldIdLst>
    <p:sldId id="256" r:id="rId2"/>
    <p:sldId id="289" r:id="rId3"/>
    <p:sldId id="262" r:id="rId4"/>
    <p:sldId id="264" r:id="rId5"/>
    <p:sldId id="266" r:id="rId6"/>
    <p:sldId id="265" r:id="rId7"/>
    <p:sldId id="271" r:id="rId8"/>
    <p:sldId id="287" r:id="rId9"/>
    <p:sldId id="283" r:id="rId10"/>
    <p:sldId id="257" r:id="rId11"/>
    <p:sldId id="304" r:id="rId12"/>
    <p:sldId id="321" r:id="rId13"/>
    <p:sldId id="303" r:id="rId14"/>
    <p:sldId id="322" r:id="rId15"/>
    <p:sldId id="323" r:id="rId16"/>
    <p:sldId id="324" r:id="rId17"/>
    <p:sldId id="270" r:id="rId18"/>
    <p:sldId id="325" r:id="rId19"/>
    <p:sldId id="326" r:id="rId20"/>
    <p:sldId id="286" r:id="rId21"/>
    <p:sldId id="258" r:id="rId22"/>
    <p:sldId id="272" r:id="rId23"/>
    <p:sldId id="285" r:id="rId24"/>
    <p:sldId id="309" r:id="rId25"/>
    <p:sldId id="316" r:id="rId26"/>
    <p:sldId id="310" r:id="rId27"/>
    <p:sldId id="327" r:id="rId28"/>
    <p:sldId id="328" r:id="rId29"/>
    <p:sldId id="329" r:id="rId30"/>
    <p:sldId id="313" r:id="rId31"/>
    <p:sldId id="260" r:id="rId32"/>
    <p:sldId id="330" r:id="rId33"/>
    <p:sldId id="317" r:id="rId34"/>
    <p:sldId id="267" r:id="rId35"/>
    <p:sldId id="318" r:id="rId36"/>
    <p:sldId id="320" r:id="rId37"/>
    <p:sldId id="319" r:id="rId38"/>
    <p:sldId id="268" r:id="rId39"/>
    <p:sldId id="269" r:id="rId40"/>
    <p:sldId id="282" r:id="rId41"/>
    <p:sldId id="261" r:id="rId4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ACD4C"/>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7" autoAdjust="0"/>
    <p:restoredTop sz="94660"/>
  </p:normalViewPr>
  <p:slideViewPr>
    <p:cSldViewPr snapToGrid="0">
      <p:cViewPr varScale="1">
        <p:scale>
          <a:sx n="61" d="100"/>
          <a:sy n="61" d="100"/>
        </p:scale>
        <p:origin x="871" y="41"/>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2084759-FD39-4B9A-A4ED-3228E71356B9}" type="datetimeFigureOut">
              <a:rPr lang="en-US" smtClean="0"/>
              <a:t>7/19/2018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11F81B-C257-424E-AEFC-DF1CF8DE0AC0}" type="slidenum">
              <a:rPr lang="en-US" smtClean="0"/>
              <a:t>‹#›</a:t>
            </a:fld>
            <a:endParaRPr lang="en-US"/>
          </a:p>
        </p:txBody>
      </p:sp>
    </p:spTree>
    <p:extLst>
      <p:ext uri="{BB962C8B-B14F-4D97-AF65-F5344CB8AC3E}">
        <p14:creationId xmlns:p14="http://schemas.microsoft.com/office/powerpoint/2010/main" val="1780787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Michele -- </a:t>
            </a:r>
          </a:p>
          <a:p>
            <a:endParaRPr lang="en-US" dirty="0"/>
          </a:p>
        </p:txBody>
      </p:sp>
      <p:sp>
        <p:nvSpPr>
          <p:cNvPr id="4" name="Slide Number Placeholder 3"/>
          <p:cNvSpPr>
            <a:spLocks noGrp="1"/>
          </p:cNvSpPr>
          <p:nvPr>
            <p:ph type="sldNum" sz="quarter" idx="10"/>
          </p:nvPr>
        </p:nvSpPr>
        <p:spPr/>
        <p:txBody>
          <a:bodyPr/>
          <a:lstStyle/>
          <a:p>
            <a:fld id="{DF11F81B-C257-424E-AEFC-DF1CF8DE0AC0}" type="slidenum">
              <a:rPr lang="en-US" smtClean="0"/>
              <a:t>2</a:t>
            </a:fld>
            <a:endParaRPr lang="en-US"/>
          </a:p>
        </p:txBody>
      </p:sp>
    </p:spTree>
    <p:extLst>
      <p:ext uri="{BB962C8B-B14F-4D97-AF65-F5344CB8AC3E}">
        <p14:creationId xmlns:p14="http://schemas.microsoft.com/office/powerpoint/2010/main" val="29487032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11F81B-C257-424E-AEFC-DF1CF8DE0AC0}" type="slidenum">
              <a:rPr lang="en-US" smtClean="0"/>
              <a:t>33</a:t>
            </a:fld>
            <a:endParaRPr lang="en-US"/>
          </a:p>
        </p:txBody>
      </p:sp>
    </p:spTree>
    <p:extLst>
      <p:ext uri="{BB962C8B-B14F-4D97-AF65-F5344CB8AC3E}">
        <p14:creationId xmlns:p14="http://schemas.microsoft.com/office/powerpoint/2010/main" val="53271335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62D5AAD5-4ACD-4E83-8291-DE14CB8BFC08}" type="datetimeFigureOut">
              <a:rPr lang="en-US" smtClean="0"/>
              <a:t>7/19/2018</a:t>
            </a:fld>
            <a:endParaRPr lang="en-US"/>
          </a:p>
        </p:txBody>
      </p:sp>
      <p:sp>
        <p:nvSpPr>
          <p:cNvPr id="5" name="Footer Placeholder 4"/>
          <p:cNvSpPr>
            <a:spLocks noGrp="1"/>
          </p:cNvSpPr>
          <p:nvPr>
            <p:ph type="ftr" sz="quarter" idx="11"/>
          </p:nvPr>
        </p:nvSpPr>
        <p:spPr>
          <a:xfrm>
            <a:off x="1876424" y="5410201"/>
            <a:ext cx="5124886" cy="365125"/>
          </a:xfrm>
        </p:spPr>
        <p:txBody>
          <a:bodyPr/>
          <a:lstStyle/>
          <a:p>
            <a:endParaRPr lang="en-US"/>
          </a:p>
        </p:txBody>
      </p:sp>
      <p:sp>
        <p:nvSpPr>
          <p:cNvPr id="6" name="Slide Number Placeholder 5"/>
          <p:cNvSpPr>
            <a:spLocks noGrp="1"/>
          </p:cNvSpPr>
          <p:nvPr>
            <p:ph type="sldNum" sz="quarter" idx="12"/>
          </p:nvPr>
        </p:nvSpPr>
        <p:spPr>
          <a:xfrm>
            <a:off x="9896911" y="5410199"/>
            <a:ext cx="771089" cy="365125"/>
          </a:xfrm>
        </p:spPr>
        <p:txBody>
          <a:bodyPr/>
          <a:lstStyle/>
          <a:p>
            <a:fld id="{A9E7FFC4-0A91-4B15-9A18-B4BBB1428A0A}" type="slidenum">
              <a:rPr lang="en-US" smtClean="0"/>
              <a:t>‹#›</a:t>
            </a:fld>
            <a:endParaRPr lang="en-US"/>
          </a:p>
        </p:txBody>
      </p:sp>
    </p:spTree>
    <p:extLst>
      <p:ext uri="{BB962C8B-B14F-4D97-AF65-F5344CB8AC3E}">
        <p14:creationId xmlns:p14="http://schemas.microsoft.com/office/powerpoint/2010/main" val="6094776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2D5AAD5-4ACD-4E83-8291-DE14CB8BFC08}" type="datetimeFigureOut">
              <a:rPr lang="en-US" smtClean="0"/>
              <a:t>7/19/2018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9E7FFC4-0A91-4B15-9A18-B4BBB1428A0A}" type="slidenum">
              <a:rPr lang="en-US" smtClean="0"/>
              <a:t>‹#›</a:t>
            </a:fld>
            <a:endParaRPr lang="en-US"/>
          </a:p>
        </p:txBody>
      </p:sp>
    </p:spTree>
    <p:extLst>
      <p:ext uri="{BB962C8B-B14F-4D97-AF65-F5344CB8AC3E}">
        <p14:creationId xmlns:p14="http://schemas.microsoft.com/office/powerpoint/2010/main" val="12135410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2D5AAD5-4ACD-4E83-8291-DE14CB8BFC08}" type="datetimeFigureOut">
              <a:rPr lang="en-US" smtClean="0"/>
              <a:t>7/19/2018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9E7FFC4-0A91-4B15-9A18-B4BBB1428A0A}" type="slidenum">
              <a:rPr lang="en-US" smtClean="0"/>
              <a:t>‹#›</a:t>
            </a:fld>
            <a:endParaRPr lang="en-US"/>
          </a:p>
        </p:txBody>
      </p:sp>
    </p:spTree>
    <p:extLst>
      <p:ext uri="{BB962C8B-B14F-4D97-AF65-F5344CB8AC3E}">
        <p14:creationId xmlns:p14="http://schemas.microsoft.com/office/powerpoint/2010/main" val="50184964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2D5AAD5-4ACD-4E83-8291-DE14CB8BFC08}" type="datetimeFigureOut">
              <a:rPr lang="en-US" smtClean="0"/>
              <a:t>7/19/2018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9E7FFC4-0A91-4B15-9A18-B4BBB1428A0A}" type="slidenum">
              <a:rPr lang="en-US" smtClean="0"/>
              <a:t>‹#›</a:t>
            </a:fld>
            <a:endParaRPr lang="en-US"/>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51419325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2D5AAD5-4ACD-4E83-8291-DE14CB8BFC08}" type="datetimeFigureOut">
              <a:rPr lang="en-US" smtClean="0"/>
              <a:t>7/19/2018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9E7FFC4-0A91-4B15-9A18-B4BBB1428A0A}" type="slidenum">
              <a:rPr lang="en-US" smtClean="0"/>
              <a:t>‹#›</a:t>
            </a:fld>
            <a:endParaRPr lang="en-US"/>
          </a:p>
        </p:txBody>
      </p:sp>
    </p:spTree>
    <p:extLst>
      <p:ext uri="{BB962C8B-B14F-4D97-AF65-F5344CB8AC3E}">
        <p14:creationId xmlns:p14="http://schemas.microsoft.com/office/powerpoint/2010/main" val="361470799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62D5AAD5-4ACD-4E83-8291-DE14CB8BFC08}" type="datetimeFigureOut">
              <a:rPr lang="en-US" smtClean="0"/>
              <a:t>7/19/2018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9E7FFC4-0A91-4B15-9A18-B4BBB1428A0A}" type="slidenum">
              <a:rPr lang="en-US" smtClean="0"/>
              <a:t>‹#›</a:t>
            </a:fld>
            <a:endParaRPr lang="en-US"/>
          </a:p>
        </p:txBody>
      </p:sp>
    </p:spTree>
    <p:extLst>
      <p:ext uri="{BB962C8B-B14F-4D97-AF65-F5344CB8AC3E}">
        <p14:creationId xmlns:p14="http://schemas.microsoft.com/office/powerpoint/2010/main" val="421586965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62D5AAD5-4ACD-4E83-8291-DE14CB8BFC08}" type="datetimeFigureOut">
              <a:rPr lang="en-US" smtClean="0"/>
              <a:t>7/19/2018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9E7FFC4-0A91-4B15-9A18-B4BBB1428A0A}" type="slidenum">
              <a:rPr lang="en-US" smtClean="0"/>
              <a:t>‹#›</a:t>
            </a:fld>
            <a:endParaRPr lang="en-US"/>
          </a:p>
        </p:txBody>
      </p:sp>
    </p:spTree>
    <p:extLst>
      <p:ext uri="{BB962C8B-B14F-4D97-AF65-F5344CB8AC3E}">
        <p14:creationId xmlns:p14="http://schemas.microsoft.com/office/powerpoint/2010/main" val="53806785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2D5AAD5-4ACD-4E83-8291-DE14CB8BFC08}" type="datetimeFigureOut">
              <a:rPr lang="en-US" smtClean="0"/>
              <a:t>7/19/2018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9E7FFC4-0A91-4B15-9A18-B4BBB1428A0A}" type="slidenum">
              <a:rPr lang="en-US" smtClean="0"/>
              <a:t>‹#›</a:t>
            </a:fld>
            <a:endParaRPr lang="en-US"/>
          </a:p>
        </p:txBody>
      </p:sp>
    </p:spTree>
    <p:extLst>
      <p:ext uri="{BB962C8B-B14F-4D97-AF65-F5344CB8AC3E}">
        <p14:creationId xmlns:p14="http://schemas.microsoft.com/office/powerpoint/2010/main" val="58441708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2D5AAD5-4ACD-4E83-8291-DE14CB8BFC08}" type="datetimeFigureOut">
              <a:rPr lang="en-US" smtClean="0"/>
              <a:t>7/19/2018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9E7FFC4-0A91-4B15-9A18-B4BBB1428A0A}" type="slidenum">
              <a:rPr lang="en-US" smtClean="0"/>
              <a:t>‹#›</a:t>
            </a:fld>
            <a:endParaRPr lang="en-US"/>
          </a:p>
        </p:txBody>
      </p:sp>
    </p:spTree>
    <p:extLst>
      <p:ext uri="{BB962C8B-B14F-4D97-AF65-F5344CB8AC3E}">
        <p14:creationId xmlns:p14="http://schemas.microsoft.com/office/powerpoint/2010/main" val="6582495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2D5AAD5-4ACD-4E83-8291-DE14CB8BFC08}" type="datetimeFigureOut">
              <a:rPr lang="en-US" smtClean="0"/>
              <a:t>7/19/2018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9E7FFC4-0A91-4B15-9A18-B4BBB1428A0A}" type="slidenum">
              <a:rPr lang="en-US" smtClean="0"/>
              <a:t>‹#›</a:t>
            </a:fld>
            <a:endParaRPr lang="en-US"/>
          </a:p>
        </p:txBody>
      </p:sp>
    </p:spTree>
    <p:extLst>
      <p:ext uri="{BB962C8B-B14F-4D97-AF65-F5344CB8AC3E}">
        <p14:creationId xmlns:p14="http://schemas.microsoft.com/office/powerpoint/2010/main" val="13073871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2D5AAD5-4ACD-4E83-8291-DE14CB8BFC08}" type="datetimeFigureOut">
              <a:rPr lang="en-US" smtClean="0"/>
              <a:t>7/19/2018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9E7FFC4-0A91-4B15-9A18-B4BBB1428A0A}" type="slidenum">
              <a:rPr lang="en-US" smtClean="0"/>
              <a:t>‹#›</a:t>
            </a:fld>
            <a:endParaRPr lang="en-US"/>
          </a:p>
        </p:txBody>
      </p:sp>
    </p:spTree>
    <p:extLst>
      <p:ext uri="{BB962C8B-B14F-4D97-AF65-F5344CB8AC3E}">
        <p14:creationId xmlns:p14="http://schemas.microsoft.com/office/powerpoint/2010/main" val="2615928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2D5AAD5-4ACD-4E83-8291-DE14CB8BFC08}" type="datetimeFigureOut">
              <a:rPr lang="en-US" smtClean="0"/>
              <a:t>7/19/2018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9E7FFC4-0A91-4B15-9A18-B4BBB1428A0A}" type="slidenum">
              <a:rPr lang="en-US" smtClean="0"/>
              <a:t>‹#›</a:t>
            </a:fld>
            <a:endParaRPr lang="en-US"/>
          </a:p>
        </p:txBody>
      </p:sp>
    </p:spTree>
    <p:extLst>
      <p:ext uri="{BB962C8B-B14F-4D97-AF65-F5344CB8AC3E}">
        <p14:creationId xmlns:p14="http://schemas.microsoft.com/office/powerpoint/2010/main" val="37122504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2D5AAD5-4ACD-4E83-8291-DE14CB8BFC08}" type="datetimeFigureOut">
              <a:rPr lang="en-US" smtClean="0"/>
              <a:t>7/19/2018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9E7FFC4-0A91-4B15-9A18-B4BBB1428A0A}" type="slidenum">
              <a:rPr lang="en-US" smtClean="0"/>
              <a:t>‹#›</a:t>
            </a:fld>
            <a:endParaRPr lang="en-US"/>
          </a:p>
        </p:txBody>
      </p:sp>
    </p:spTree>
    <p:extLst>
      <p:ext uri="{BB962C8B-B14F-4D97-AF65-F5344CB8AC3E}">
        <p14:creationId xmlns:p14="http://schemas.microsoft.com/office/powerpoint/2010/main" val="2024750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2D5AAD5-4ACD-4E83-8291-DE14CB8BFC08}" type="datetimeFigureOut">
              <a:rPr lang="en-US" smtClean="0"/>
              <a:t>7/19/2018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9E7FFC4-0A91-4B15-9A18-B4BBB1428A0A}" type="slidenum">
              <a:rPr lang="en-US" smtClean="0"/>
              <a:t>‹#›</a:t>
            </a:fld>
            <a:endParaRPr lang="en-US"/>
          </a:p>
        </p:txBody>
      </p:sp>
    </p:spTree>
    <p:extLst>
      <p:ext uri="{BB962C8B-B14F-4D97-AF65-F5344CB8AC3E}">
        <p14:creationId xmlns:p14="http://schemas.microsoft.com/office/powerpoint/2010/main" val="25844294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2D5AAD5-4ACD-4E83-8291-DE14CB8BFC08}" type="datetimeFigureOut">
              <a:rPr lang="en-US" smtClean="0"/>
              <a:t>7/19/2018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9E7FFC4-0A91-4B15-9A18-B4BBB1428A0A}" type="slidenum">
              <a:rPr lang="en-US" smtClean="0"/>
              <a:t>‹#›</a:t>
            </a:fld>
            <a:endParaRPr lang="en-US"/>
          </a:p>
        </p:txBody>
      </p:sp>
    </p:spTree>
    <p:extLst>
      <p:ext uri="{BB962C8B-B14F-4D97-AF65-F5344CB8AC3E}">
        <p14:creationId xmlns:p14="http://schemas.microsoft.com/office/powerpoint/2010/main" val="39955643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2D5AAD5-4ACD-4E83-8291-DE14CB8BFC08}" type="datetimeFigureOut">
              <a:rPr lang="en-US" smtClean="0"/>
              <a:t>7/19/2018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9E7FFC4-0A91-4B15-9A18-B4BBB1428A0A}" type="slidenum">
              <a:rPr lang="en-US" smtClean="0"/>
              <a:t>‹#›</a:t>
            </a:fld>
            <a:endParaRPr lang="en-US"/>
          </a:p>
        </p:txBody>
      </p:sp>
    </p:spTree>
    <p:extLst>
      <p:ext uri="{BB962C8B-B14F-4D97-AF65-F5344CB8AC3E}">
        <p14:creationId xmlns:p14="http://schemas.microsoft.com/office/powerpoint/2010/main" val="27410409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2D5AAD5-4ACD-4E83-8291-DE14CB8BFC08}" type="datetimeFigureOut">
              <a:rPr lang="en-US" smtClean="0"/>
              <a:t>7/19/2018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9E7FFC4-0A91-4B15-9A18-B4BBB1428A0A}" type="slidenum">
              <a:rPr lang="en-US" smtClean="0"/>
              <a:t>‹#›</a:t>
            </a:fld>
            <a:endParaRPr lang="en-US"/>
          </a:p>
        </p:txBody>
      </p:sp>
    </p:spTree>
    <p:extLst>
      <p:ext uri="{BB962C8B-B14F-4D97-AF65-F5344CB8AC3E}">
        <p14:creationId xmlns:p14="http://schemas.microsoft.com/office/powerpoint/2010/main" val="28219570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2D5AAD5-4ACD-4E83-8291-DE14CB8BFC08}" type="datetimeFigureOut">
              <a:rPr lang="en-US" smtClean="0"/>
              <a:t>7/19/2018</a:t>
            </a:fld>
            <a:endParaRPr lang="en-US"/>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A9E7FFC4-0A91-4B15-9A18-B4BBB1428A0A}" type="slidenum">
              <a:rPr lang="en-US" smtClean="0"/>
              <a:t>‹#›</a:t>
            </a:fld>
            <a:endParaRPr lang="en-US"/>
          </a:p>
        </p:txBody>
      </p:sp>
    </p:spTree>
    <p:extLst>
      <p:ext uri="{BB962C8B-B14F-4D97-AF65-F5344CB8AC3E}">
        <p14:creationId xmlns:p14="http://schemas.microsoft.com/office/powerpoint/2010/main" val="1653412967"/>
      </p:ext>
    </p:extLst>
  </p:cSld>
  <p:clrMap bg1="dk1" tx1="lt1" bg2="dk2" tx2="lt2" accent1="accent1" accent2="accent2" accent3="accent3" accent4="accent4" accent5="accent5" accent6="accent6" hlink="hlink" folHlink="folHlink"/>
  <p:sldLayoutIdLst>
    <p:sldLayoutId id="2147483737" r:id="rId1"/>
    <p:sldLayoutId id="2147483738" r:id="rId2"/>
    <p:sldLayoutId id="2147483739" r:id="rId3"/>
    <p:sldLayoutId id="2147483740" r:id="rId4"/>
    <p:sldLayoutId id="2147483741" r:id="rId5"/>
    <p:sldLayoutId id="2147483742" r:id="rId6"/>
    <p:sldLayoutId id="2147483743" r:id="rId7"/>
    <p:sldLayoutId id="2147483744" r:id="rId8"/>
    <p:sldLayoutId id="2147483745" r:id="rId9"/>
    <p:sldLayoutId id="2147483746" r:id="rId10"/>
    <p:sldLayoutId id="2147483747" r:id="rId11"/>
    <p:sldLayoutId id="2147483748" r:id="rId12"/>
    <p:sldLayoutId id="2147483749" r:id="rId13"/>
    <p:sldLayoutId id="2147483750" r:id="rId14"/>
    <p:sldLayoutId id="2147483751" r:id="rId15"/>
    <p:sldLayoutId id="2147483752" r:id="rId16"/>
    <p:sldLayoutId id="2147483753"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3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jpeg"/></Relationships>
</file>

<file path=ppt/slides/_rels/slide40.xml.rels><?xml version="1.0" encoding="UTF-8" standalone="yes"?>
<Relationships xmlns="http://schemas.openxmlformats.org/package/2006/relationships"><Relationship Id="rId3" Type="http://schemas.openxmlformats.org/officeDocument/2006/relationships/hyperlink" Target="https://developer.amazon.com/public/solutions/alexa/alexa-skills-kit/docs/alexa-skills-kit-submission-checklist#submission-checklist" TargetMode="External"/><Relationship Id="rId2" Type="http://schemas.openxmlformats.org/officeDocument/2006/relationships/hyperlink" Target="https://developer.amazon.com/public/solutions/alexa/alexa-skills-kit/docs/publishing-an-alexa-skill" TargetMode="External"/><Relationship Id="rId1" Type="http://schemas.openxmlformats.org/officeDocument/2006/relationships/slideLayout" Target="../slideLayouts/slideLayout2.xml"/><Relationship Id="rId4" Type="http://schemas.openxmlformats.org/officeDocument/2006/relationships/hyperlink" Target="https://developer.amazon.com/alexa-skills-kit/alexa-developer-skill-promotion" TargetMode="External"/></Relationships>
</file>

<file path=ppt/slides/_rels/slide41.xml.rels><?xml version="1.0" encoding="UTF-8" standalone="yes"?>
<Relationships xmlns="http://schemas.openxmlformats.org/package/2006/relationships"><Relationship Id="rId3" Type="http://schemas.openxmlformats.org/officeDocument/2006/relationships/hyperlink" Target="https://aws.amazon.com/" TargetMode="External"/><Relationship Id="rId2" Type="http://schemas.openxmlformats.org/officeDocument/2006/relationships/hyperlink" Target="https://developer.amazon.com/" TargetMode="External"/><Relationship Id="rId1" Type="http://schemas.openxmlformats.org/officeDocument/2006/relationships/slideLayout" Target="../slideLayouts/slideLayout2.xml"/><Relationship Id="rId4" Type="http://schemas.openxmlformats.org/officeDocument/2006/relationships/hyperlink" Target="https://developer.amazon.com/alexa-skills-kit/tutorials/#Beginner"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78F7A6-4572-4523-8F61-D83A41E5822F}"/>
              </a:ext>
            </a:extLst>
          </p:cNvPr>
          <p:cNvSpPr>
            <a:spLocks noGrp="1"/>
          </p:cNvSpPr>
          <p:nvPr>
            <p:ph type="ctrTitle"/>
          </p:nvPr>
        </p:nvSpPr>
        <p:spPr>
          <a:xfrm>
            <a:off x="2008611" y="1286912"/>
            <a:ext cx="8791575" cy="979970"/>
          </a:xfrm>
        </p:spPr>
        <p:txBody>
          <a:bodyPr/>
          <a:lstStyle/>
          <a:p>
            <a:r>
              <a:rPr lang="en-US" dirty="0"/>
              <a:t>Create Your first Alexa skill</a:t>
            </a:r>
          </a:p>
        </p:txBody>
      </p:sp>
      <p:sp>
        <p:nvSpPr>
          <p:cNvPr id="3" name="Subtitle 2">
            <a:extLst>
              <a:ext uri="{FF2B5EF4-FFF2-40B4-BE49-F238E27FC236}">
                <a16:creationId xmlns:a16="http://schemas.microsoft.com/office/drawing/2014/main" id="{36D4F347-F383-47E5-9AF1-A4CDF8CD9CB3}"/>
              </a:ext>
            </a:extLst>
          </p:cNvPr>
          <p:cNvSpPr>
            <a:spLocks noGrp="1"/>
          </p:cNvSpPr>
          <p:nvPr>
            <p:ph type="subTitle" idx="1"/>
          </p:nvPr>
        </p:nvSpPr>
        <p:spPr>
          <a:xfrm>
            <a:off x="2083768" y="2214740"/>
            <a:ext cx="8791575" cy="1655762"/>
          </a:xfrm>
        </p:spPr>
        <p:txBody>
          <a:bodyPr>
            <a:normAutofit/>
          </a:bodyPr>
          <a:lstStyle/>
          <a:p>
            <a:r>
              <a:rPr lang="en-US" sz="2400" dirty="0"/>
              <a:t>Presented by</a:t>
            </a:r>
          </a:p>
        </p:txBody>
      </p:sp>
      <p:pic>
        <p:nvPicPr>
          <p:cNvPr id="1030" name="Picture 6" descr="Image result for captech">
            <a:extLst>
              <a:ext uri="{FF2B5EF4-FFF2-40B4-BE49-F238E27FC236}">
                <a16:creationId xmlns:a16="http://schemas.microsoft.com/office/drawing/2014/main" id="{B4902073-844E-42E6-BE1B-BE669F13DCA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53809" y="2908832"/>
            <a:ext cx="2776918" cy="1234186"/>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tech em studios">
            <a:extLst>
              <a:ext uri="{FF2B5EF4-FFF2-40B4-BE49-F238E27FC236}">
                <a16:creationId xmlns:a16="http://schemas.microsoft.com/office/drawing/2014/main" id="{F0A4C4AF-C6DA-47D4-86E4-CAD6AFA944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34655" y="3041762"/>
            <a:ext cx="2705239" cy="12310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75100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14F81-0A96-48DE-A5E0-181D60779989}"/>
              </a:ext>
            </a:extLst>
          </p:cNvPr>
          <p:cNvSpPr>
            <a:spLocks noGrp="1"/>
          </p:cNvSpPr>
          <p:nvPr>
            <p:ph type="title"/>
          </p:nvPr>
        </p:nvSpPr>
        <p:spPr>
          <a:xfrm>
            <a:off x="1303459" y="2442982"/>
            <a:ext cx="9905998" cy="1478570"/>
          </a:xfrm>
        </p:spPr>
        <p:txBody>
          <a:bodyPr/>
          <a:lstStyle/>
          <a:p>
            <a:r>
              <a:rPr lang="en-US" dirty="0"/>
              <a:t>Step 1: Set up the voice user interface (VUI) using the Alexa Skills Kit (ASK)</a:t>
            </a:r>
          </a:p>
        </p:txBody>
      </p:sp>
      <p:pic>
        <p:nvPicPr>
          <p:cNvPr id="4" name="Picture 3">
            <a:extLst>
              <a:ext uri="{FF2B5EF4-FFF2-40B4-BE49-F238E27FC236}">
                <a16:creationId xmlns:a16="http://schemas.microsoft.com/office/drawing/2014/main" id="{07B4128B-2DF2-4B75-9E6A-C47609992A90}"/>
              </a:ext>
            </a:extLst>
          </p:cNvPr>
          <p:cNvPicPr>
            <a:picLocks noChangeAspect="1"/>
          </p:cNvPicPr>
          <p:nvPr/>
        </p:nvPicPr>
        <p:blipFill rotWithShape="1">
          <a:blip r:embed="rId2"/>
          <a:srcRect l="3086" t="36034" r="1898" b="17777"/>
          <a:stretch/>
        </p:blipFill>
        <p:spPr>
          <a:xfrm>
            <a:off x="1406323" y="4593994"/>
            <a:ext cx="8279757" cy="2264006"/>
          </a:xfrm>
          <a:prstGeom prst="rect">
            <a:avLst/>
          </a:prstGeom>
        </p:spPr>
      </p:pic>
      <p:sp>
        <p:nvSpPr>
          <p:cNvPr id="5" name="Rectangle 4">
            <a:extLst>
              <a:ext uri="{FF2B5EF4-FFF2-40B4-BE49-F238E27FC236}">
                <a16:creationId xmlns:a16="http://schemas.microsoft.com/office/drawing/2014/main" id="{E53FC7A2-65E3-43AB-A6FC-4C2716995463}"/>
              </a:ext>
            </a:extLst>
          </p:cNvPr>
          <p:cNvSpPr/>
          <p:nvPr/>
        </p:nvSpPr>
        <p:spPr>
          <a:xfrm>
            <a:off x="1534994" y="4593994"/>
            <a:ext cx="1365813" cy="2264005"/>
          </a:xfrm>
          <a:prstGeom prst="rect">
            <a:avLst/>
          </a:prstGeom>
          <a:solidFill>
            <a:schemeClr val="tx2">
              <a:lumMod val="40000"/>
              <a:lumOff val="60000"/>
              <a:alpha val="41176"/>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202089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A34532A-E867-4700-BCA5-53BE7DCF858C}"/>
              </a:ext>
            </a:extLst>
          </p:cNvPr>
          <p:cNvPicPr>
            <a:picLocks noChangeAspect="1"/>
          </p:cNvPicPr>
          <p:nvPr/>
        </p:nvPicPr>
        <p:blipFill>
          <a:blip r:embed="rId2"/>
          <a:stretch>
            <a:fillRect/>
          </a:stretch>
        </p:blipFill>
        <p:spPr>
          <a:xfrm>
            <a:off x="0" y="585052"/>
            <a:ext cx="12192000" cy="5287064"/>
          </a:xfrm>
          <a:prstGeom prst="rect">
            <a:avLst/>
          </a:prstGeom>
        </p:spPr>
      </p:pic>
      <p:sp>
        <p:nvSpPr>
          <p:cNvPr id="5" name="Rectangle 4">
            <a:extLst>
              <a:ext uri="{FF2B5EF4-FFF2-40B4-BE49-F238E27FC236}">
                <a16:creationId xmlns:a16="http://schemas.microsoft.com/office/drawing/2014/main" id="{B91613DC-F609-4A4A-AA12-7761D5305DD1}"/>
              </a:ext>
            </a:extLst>
          </p:cNvPr>
          <p:cNvSpPr/>
          <p:nvPr/>
        </p:nvSpPr>
        <p:spPr>
          <a:xfrm>
            <a:off x="131524" y="2062618"/>
            <a:ext cx="3832964" cy="1951973"/>
          </a:xfrm>
          <a:prstGeom prst="rect">
            <a:avLst/>
          </a:prstGeom>
          <a:solidFill>
            <a:srgbClr val="9ACD4C">
              <a:alpha val="1215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174273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A2E940-14A0-48B6-B2DE-EBD131AFD037}"/>
              </a:ext>
            </a:extLst>
          </p:cNvPr>
          <p:cNvSpPr>
            <a:spLocks noGrp="1"/>
          </p:cNvSpPr>
          <p:nvPr>
            <p:ph type="title"/>
          </p:nvPr>
        </p:nvSpPr>
        <p:spPr>
          <a:xfrm>
            <a:off x="1623664" y="1200977"/>
            <a:ext cx="9905998" cy="1478570"/>
          </a:xfrm>
        </p:spPr>
        <p:txBody>
          <a:bodyPr/>
          <a:lstStyle/>
          <a:p>
            <a:endParaRPr lang="en-US"/>
          </a:p>
        </p:txBody>
      </p:sp>
      <p:pic>
        <p:nvPicPr>
          <p:cNvPr id="5" name="Picture 4">
            <a:extLst>
              <a:ext uri="{FF2B5EF4-FFF2-40B4-BE49-F238E27FC236}">
                <a16:creationId xmlns:a16="http://schemas.microsoft.com/office/drawing/2014/main" id="{05F22FF7-64BF-45E6-B497-8E015D7DD2F3}"/>
              </a:ext>
            </a:extLst>
          </p:cNvPr>
          <p:cNvPicPr>
            <a:picLocks noChangeAspect="1"/>
          </p:cNvPicPr>
          <p:nvPr/>
        </p:nvPicPr>
        <p:blipFill rotWithShape="1">
          <a:blip r:embed="rId2"/>
          <a:srcRect t="69421"/>
          <a:stretch/>
        </p:blipFill>
        <p:spPr>
          <a:xfrm>
            <a:off x="768124" y="254637"/>
            <a:ext cx="10310602" cy="2097087"/>
          </a:xfrm>
          <a:prstGeom prst="rect">
            <a:avLst/>
          </a:prstGeom>
        </p:spPr>
      </p:pic>
      <p:sp>
        <p:nvSpPr>
          <p:cNvPr id="6" name="Rectangle 5">
            <a:extLst>
              <a:ext uri="{FF2B5EF4-FFF2-40B4-BE49-F238E27FC236}">
                <a16:creationId xmlns:a16="http://schemas.microsoft.com/office/drawing/2014/main" id="{686FE59C-558C-4D66-957B-E13456693A30}"/>
              </a:ext>
            </a:extLst>
          </p:cNvPr>
          <p:cNvSpPr/>
          <p:nvPr/>
        </p:nvSpPr>
        <p:spPr>
          <a:xfrm>
            <a:off x="2090461" y="327193"/>
            <a:ext cx="3832964" cy="1951973"/>
          </a:xfrm>
          <a:prstGeom prst="rect">
            <a:avLst/>
          </a:prstGeom>
          <a:solidFill>
            <a:srgbClr val="9ACD4C">
              <a:alpha val="1215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14055614-90F0-41F1-B89F-C66FA54CCACB}"/>
              </a:ext>
            </a:extLst>
          </p:cNvPr>
          <p:cNvPicPr>
            <a:picLocks noChangeAspect="1"/>
          </p:cNvPicPr>
          <p:nvPr/>
        </p:nvPicPr>
        <p:blipFill rotWithShape="1">
          <a:blip r:embed="rId3"/>
          <a:srcRect l="35240" t="65996"/>
          <a:stretch/>
        </p:blipFill>
        <p:spPr>
          <a:xfrm>
            <a:off x="757686" y="2513667"/>
            <a:ext cx="7895573" cy="1830665"/>
          </a:xfrm>
          <a:prstGeom prst="rect">
            <a:avLst/>
          </a:prstGeom>
        </p:spPr>
      </p:pic>
      <p:sp>
        <p:nvSpPr>
          <p:cNvPr id="8" name="Rectangle 7">
            <a:extLst>
              <a:ext uri="{FF2B5EF4-FFF2-40B4-BE49-F238E27FC236}">
                <a16:creationId xmlns:a16="http://schemas.microsoft.com/office/drawing/2014/main" id="{AB9D9D99-AB83-4F84-AFD5-FE192479371F}"/>
              </a:ext>
            </a:extLst>
          </p:cNvPr>
          <p:cNvSpPr/>
          <p:nvPr/>
        </p:nvSpPr>
        <p:spPr>
          <a:xfrm>
            <a:off x="6421268" y="3010779"/>
            <a:ext cx="2158924" cy="1085103"/>
          </a:xfrm>
          <a:prstGeom prst="rect">
            <a:avLst/>
          </a:prstGeom>
          <a:solidFill>
            <a:srgbClr val="9ACD4C">
              <a:alpha val="1215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E90EAE96-9E54-4EE3-82F8-88BA0E540430}"/>
              </a:ext>
            </a:extLst>
          </p:cNvPr>
          <p:cNvPicPr>
            <a:picLocks noChangeAspect="1"/>
          </p:cNvPicPr>
          <p:nvPr/>
        </p:nvPicPr>
        <p:blipFill rotWithShape="1">
          <a:blip r:embed="rId4"/>
          <a:srcRect l="27444"/>
          <a:stretch/>
        </p:blipFill>
        <p:spPr>
          <a:xfrm>
            <a:off x="818364" y="4834970"/>
            <a:ext cx="2069796" cy="1515882"/>
          </a:xfrm>
          <a:prstGeom prst="rect">
            <a:avLst/>
          </a:prstGeom>
        </p:spPr>
      </p:pic>
      <p:sp>
        <p:nvSpPr>
          <p:cNvPr id="10" name="Rectangle 9">
            <a:extLst>
              <a:ext uri="{FF2B5EF4-FFF2-40B4-BE49-F238E27FC236}">
                <a16:creationId xmlns:a16="http://schemas.microsoft.com/office/drawing/2014/main" id="{DF8DBED1-23DF-421B-805F-B2652B361211}"/>
              </a:ext>
            </a:extLst>
          </p:cNvPr>
          <p:cNvSpPr/>
          <p:nvPr/>
        </p:nvSpPr>
        <p:spPr>
          <a:xfrm>
            <a:off x="818364" y="5050359"/>
            <a:ext cx="2158924" cy="1085103"/>
          </a:xfrm>
          <a:prstGeom prst="rect">
            <a:avLst/>
          </a:prstGeom>
          <a:solidFill>
            <a:srgbClr val="9ACD4C">
              <a:alpha val="1215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115704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0068ABA-C3FA-4809-88F1-91531EC392AC}"/>
              </a:ext>
            </a:extLst>
          </p:cNvPr>
          <p:cNvPicPr>
            <a:picLocks noChangeAspect="1"/>
          </p:cNvPicPr>
          <p:nvPr/>
        </p:nvPicPr>
        <p:blipFill>
          <a:blip r:embed="rId2"/>
          <a:stretch>
            <a:fillRect/>
          </a:stretch>
        </p:blipFill>
        <p:spPr>
          <a:xfrm>
            <a:off x="0" y="114524"/>
            <a:ext cx="12192000" cy="6628951"/>
          </a:xfrm>
          <a:prstGeom prst="rect">
            <a:avLst/>
          </a:prstGeom>
        </p:spPr>
      </p:pic>
      <p:sp>
        <p:nvSpPr>
          <p:cNvPr id="5" name="Rectangle 4">
            <a:extLst>
              <a:ext uri="{FF2B5EF4-FFF2-40B4-BE49-F238E27FC236}">
                <a16:creationId xmlns:a16="http://schemas.microsoft.com/office/drawing/2014/main" id="{D3000ADA-88A2-47BB-B7F9-CCF588316081}"/>
              </a:ext>
            </a:extLst>
          </p:cNvPr>
          <p:cNvSpPr/>
          <p:nvPr/>
        </p:nvSpPr>
        <p:spPr>
          <a:xfrm>
            <a:off x="118998" y="1277653"/>
            <a:ext cx="2167002" cy="594987"/>
          </a:xfrm>
          <a:prstGeom prst="rect">
            <a:avLst/>
          </a:prstGeom>
          <a:solidFill>
            <a:srgbClr val="9ACD4C">
              <a:alpha val="1215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F7E6A9CC-352E-48FB-9F99-838B48B02AC2}"/>
              </a:ext>
            </a:extLst>
          </p:cNvPr>
          <p:cNvSpPr/>
          <p:nvPr/>
        </p:nvSpPr>
        <p:spPr>
          <a:xfrm>
            <a:off x="75156" y="4054257"/>
            <a:ext cx="2962405" cy="2490591"/>
          </a:xfrm>
          <a:prstGeom prst="rect">
            <a:avLst/>
          </a:prstGeom>
          <a:solidFill>
            <a:srgbClr val="9ACD4C">
              <a:alpha val="1215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9E85F227-496E-458E-979B-E97BEAE1FC33}"/>
              </a:ext>
            </a:extLst>
          </p:cNvPr>
          <p:cNvPicPr>
            <a:picLocks noChangeAspect="1"/>
          </p:cNvPicPr>
          <p:nvPr/>
        </p:nvPicPr>
        <p:blipFill rotWithShape="1">
          <a:blip r:embed="rId3"/>
          <a:srcRect l="27444"/>
          <a:stretch/>
        </p:blipFill>
        <p:spPr>
          <a:xfrm>
            <a:off x="10033076" y="114524"/>
            <a:ext cx="2069796" cy="1515882"/>
          </a:xfrm>
          <a:prstGeom prst="rect">
            <a:avLst/>
          </a:prstGeom>
        </p:spPr>
      </p:pic>
      <p:sp>
        <p:nvSpPr>
          <p:cNvPr id="9" name="Rectangle 8">
            <a:extLst>
              <a:ext uri="{FF2B5EF4-FFF2-40B4-BE49-F238E27FC236}">
                <a16:creationId xmlns:a16="http://schemas.microsoft.com/office/drawing/2014/main" id="{AAC208C0-6A75-49BB-B501-A0961A4EAF13}"/>
              </a:ext>
            </a:extLst>
          </p:cNvPr>
          <p:cNvSpPr/>
          <p:nvPr/>
        </p:nvSpPr>
        <p:spPr>
          <a:xfrm>
            <a:off x="10033076" y="329913"/>
            <a:ext cx="2158924" cy="1085103"/>
          </a:xfrm>
          <a:prstGeom prst="rect">
            <a:avLst/>
          </a:prstGeom>
          <a:solidFill>
            <a:srgbClr val="9ACD4C">
              <a:alpha val="1215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223138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ABB1E6-7323-48A9-8DD0-C2C9EEBC284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795D8DC-5F1F-460A-A5E0-315F514A5C14}"/>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637CDB27-F4CF-400A-98C9-ABCD6EB7BD35}"/>
              </a:ext>
            </a:extLst>
          </p:cNvPr>
          <p:cNvPicPr>
            <a:picLocks noChangeAspect="1"/>
          </p:cNvPicPr>
          <p:nvPr/>
        </p:nvPicPr>
        <p:blipFill>
          <a:blip r:embed="rId2"/>
          <a:stretch>
            <a:fillRect/>
          </a:stretch>
        </p:blipFill>
        <p:spPr>
          <a:xfrm>
            <a:off x="0" y="995258"/>
            <a:ext cx="12192000" cy="4867484"/>
          </a:xfrm>
          <a:prstGeom prst="rect">
            <a:avLst/>
          </a:prstGeom>
        </p:spPr>
      </p:pic>
      <p:sp>
        <p:nvSpPr>
          <p:cNvPr id="5" name="Rectangle 4">
            <a:extLst>
              <a:ext uri="{FF2B5EF4-FFF2-40B4-BE49-F238E27FC236}">
                <a16:creationId xmlns:a16="http://schemas.microsoft.com/office/drawing/2014/main" id="{DE6E8BD3-9295-46D7-AB36-31D694F76AA8}"/>
              </a:ext>
            </a:extLst>
          </p:cNvPr>
          <p:cNvSpPr/>
          <p:nvPr/>
        </p:nvSpPr>
        <p:spPr>
          <a:xfrm>
            <a:off x="7177142" y="2305854"/>
            <a:ext cx="4974103" cy="788075"/>
          </a:xfrm>
          <a:prstGeom prst="rect">
            <a:avLst/>
          </a:prstGeom>
          <a:solidFill>
            <a:srgbClr val="9ACD4C">
              <a:alpha val="1215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635841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36A16B-00EB-4AB7-8740-F6F717F7C7E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71BC87E-7AD6-4FED-9DD8-74ACB201B633}"/>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9933EEEE-DD57-4CF4-AF28-A800C5E0759B}"/>
              </a:ext>
            </a:extLst>
          </p:cNvPr>
          <p:cNvPicPr>
            <a:picLocks noChangeAspect="1"/>
          </p:cNvPicPr>
          <p:nvPr/>
        </p:nvPicPr>
        <p:blipFill>
          <a:blip r:embed="rId2"/>
          <a:stretch>
            <a:fillRect/>
          </a:stretch>
        </p:blipFill>
        <p:spPr>
          <a:xfrm>
            <a:off x="0" y="70268"/>
            <a:ext cx="12192000" cy="6717464"/>
          </a:xfrm>
          <a:prstGeom prst="rect">
            <a:avLst/>
          </a:prstGeom>
        </p:spPr>
      </p:pic>
      <p:sp>
        <p:nvSpPr>
          <p:cNvPr id="5" name="Rectangle 4">
            <a:extLst>
              <a:ext uri="{FF2B5EF4-FFF2-40B4-BE49-F238E27FC236}">
                <a16:creationId xmlns:a16="http://schemas.microsoft.com/office/drawing/2014/main" id="{2551338C-903D-4D6F-BAB2-59B7508D2B14}"/>
              </a:ext>
            </a:extLst>
          </p:cNvPr>
          <p:cNvSpPr/>
          <p:nvPr/>
        </p:nvSpPr>
        <p:spPr>
          <a:xfrm>
            <a:off x="4102273" y="5575280"/>
            <a:ext cx="4954045" cy="736640"/>
          </a:xfrm>
          <a:prstGeom prst="rect">
            <a:avLst/>
          </a:prstGeom>
          <a:solidFill>
            <a:srgbClr val="9ACD4C">
              <a:alpha val="1215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FEF3B39C-C16D-41AE-83CC-E10386F4CBB7}"/>
              </a:ext>
            </a:extLst>
          </p:cNvPr>
          <p:cNvSpPr/>
          <p:nvPr/>
        </p:nvSpPr>
        <p:spPr>
          <a:xfrm>
            <a:off x="4102274" y="1252488"/>
            <a:ext cx="1910220" cy="736640"/>
          </a:xfrm>
          <a:prstGeom prst="rect">
            <a:avLst/>
          </a:prstGeom>
          <a:solidFill>
            <a:srgbClr val="9ACD4C">
              <a:alpha val="1215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355953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E0D45-D350-41C0-8AF2-36E0BB6E829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A211EC5-8392-4192-8DBE-9E80F69D5B1A}"/>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9BFA6490-372C-4028-8EA7-17E946EE0172}"/>
              </a:ext>
            </a:extLst>
          </p:cNvPr>
          <p:cNvPicPr>
            <a:picLocks noChangeAspect="1"/>
          </p:cNvPicPr>
          <p:nvPr/>
        </p:nvPicPr>
        <p:blipFill>
          <a:blip r:embed="rId2"/>
          <a:stretch>
            <a:fillRect/>
          </a:stretch>
        </p:blipFill>
        <p:spPr>
          <a:xfrm>
            <a:off x="0" y="70268"/>
            <a:ext cx="12192000" cy="6717464"/>
          </a:xfrm>
          <a:prstGeom prst="rect">
            <a:avLst/>
          </a:prstGeom>
        </p:spPr>
      </p:pic>
      <p:sp>
        <p:nvSpPr>
          <p:cNvPr id="5" name="Rectangle 4">
            <a:extLst>
              <a:ext uri="{FF2B5EF4-FFF2-40B4-BE49-F238E27FC236}">
                <a16:creationId xmlns:a16="http://schemas.microsoft.com/office/drawing/2014/main" id="{010B35F6-98FB-422A-ACC0-075B09183D88}"/>
              </a:ext>
            </a:extLst>
          </p:cNvPr>
          <p:cNvSpPr/>
          <p:nvPr/>
        </p:nvSpPr>
        <p:spPr>
          <a:xfrm>
            <a:off x="2818356" y="3652024"/>
            <a:ext cx="1164921" cy="736640"/>
          </a:xfrm>
          <a:prstGeom prst="rect">
            <a:avLst/>
          </a:prstGeom>
          <a:solidFill>
            <a:srgbClr val="9ACD4C">
              <a:alpha val="1215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887347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9D9EDB-D4E6-442F-8669-D56CC19B1B34}"/>
              </a:ext>
            </a:extLst>
          </p:cNvPr>
          <p:cNvSpPr>
            <a:spLocks noGrp="1"/>
          </p:cNvSpPr>
          <p:nvPr>
            <p:ph type="title"/>
          </p:nvPr>
        </p:nvSpPr>
        <p:spPr/>
        <p:txBody>
          <a:bodyPr/>
          <a:lstStyle/>
          <a:p>
            <a:r>
              <a:rPr lang="en-US" dirty="0"/>
              <a:t>terminology</a:t>
            </a:r>
          </a:p>
        </p:txBody>
      </p:sp>
      <p:pic>
        <p:nvPicPr>
          <p:cNvPr id="6" name="Picture 5">
            <a:extLst>
              <a:ext uri="{FF2B5EF4-FFF2-40B4-BE49-F238E27FC236}">
                <a16:creationId xmlns:a16="http://schemas.microsoft.com/office/drawing/2014/main" id="{12DFABE6-5E87-4E96-BBB4-66B2A2D7C981}"/>
              </a:ext>
            </a:extLst>
          </p:cNvPr>
          <p:cNvPicPr>
            <a:picLocks noChangeAspect="1"/>
          </p:cNvPicPr>
          <p:nvPr/>
        </p:nvPicPr>
        <p:blipFill rotWithShape="1">
          <a:blip r:embed="rId2"/>
          <a:srcRect b="60028"/>
          <a:stretch/>
        </p:blipFill>
        <p:spPr>
          <a:xfrm>
            <a:off x="1244279" y="1964176"/>
            <a:ext cx="7025832" cy="1764851"/>
          </a:xfrm>
          <a:prstGeom prst="rect">
            <a:avLst/>
          </a:prstGeom>
        </p:spPr>
      </p:pic>
      <p:pic>
        <p:nvPicPr>
          <p:cNvPr id="9" name="Picture 8">
            <a:extLst>
              <a:ext uri="{FF2B5EF4-FFF2-40B4-BE49-F238E27FC236}">
                <a16:creationId xmlns:a16="http://schemas.microsoft.com/office/drawing/2014/main" id="{9F5FB559-2D1A-4106-A84A-9A439B70C1BE}"/>
              </a:ext>
            </a:extLst>
          </p:cNvPr>
          <p:cNvPicPr>
            <a:picLocks noChangeAspect="1"/>
          </p:cNvPicPr>
          <p:nvPr/>
        </p:nvPicPr>
        <p:blipFill rotWithShape="1">
          <a:blip r:embed="rId2"/>
          <a:srcRect t="57606" b="2086"/>
          <a:stretch/>
        </p:blipFill>
        <p:spPr>
          <a:xfrm>
            <a:off x="1244278" y="3946968"/>
            <a:ext cx="6991471" cy="1770926"/>
          </a:xfrm>
          <a:prstGeom prst="rect">
            <a:avLst/>
          </a:prstGeom>
        </p:spPr>
      </p:pic>
    </p:spTree>
    <p:extLst>
      <p:ext uri="{BB962C8B-B14F-4D97-AF65-F5344CB8AC3E}">
        <p14:creationId xmlns:p14="http://schemas.microsoft.com/office/powerpoint/2010/main" val="4985860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25507D-6351-411A-B993-0C5106628E9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7B49847-1451-43D5-9F42-883C30347B18}"/>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05AE00A1-8FF2-4AC3-9CE3-D3D583BFC1A9}"/>
              </a:ext>
            </a:extLst>
          </p:cNvPr>
          <p:cNvPicPr>
            <a:picLocks noChangeAspect="1"/>
          </p:cNvPicPr>
          <p:nvPr/>
        </p:nvPicPr>
        <p:blipFill>
          <a:blip r:embed="rId2"/>
          <a:stretch>
            <a:fillRect/>
          </a:stretch>
        </p:blipFill>
        <p:spPr>
          <a:xfrm>
            <a:off x="0" y="124831"/>
            <a:ext cx="12192000" cy="6608338"/>
          </a:xfrm>
          <a:prstGeom prst="rect">
            <a:avLst/>
          </a:prstGeom>
        </p:spPr>
      </p:pic>
      <p:sp>
        <p:nvSpPr>
          <p:cNvPr id="5" name="Rectangle 4">
            <a:extLst>
              <a:ext uri="{FF2B5EF4-FFF2-40B4-BE49-F238E27FC236}">
                <a16:creationId xmlns:a16="http://schemas.microsoft.com/office/drawing/2014/main" id="{5E44036D-D432-4098-9873-AFBBED3047FF}"/>
              </a:ext>
            </a:extLst>
          </p:cNvPr>
          <p:cNvSpPr/>
          <p:nvPr/>
        </p:nvSpPr>
        <p:spPr>
          <a:xfrm>
            <a:off x="4521896" y="3958912"/>
            <a:ext cx="6369485" cy="736640"/>
          </a:xfrm>
          <a:prstGeom prst="rect">
            <a:avLst/>
          </a:prstGeom>
          <a:solidFill>
            <a:srgbClr val="9ACD4C">
              <a:alpha val="1215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54412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510415-C330-44CF-BCB2-4CCB0A9467A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0788921-4247-4746-8D54-FA42802717EA}"/>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0F6F7A30-AC2C-449A-A242-B38B25C224CA}"/>
              </a:ext>
            </a:extLst>
          </p:cNvPr>
          <p:cNvPicPr>
            <a:picLocks noChangeAspect="1"/>
          </p:cNvPicPr>
          <p:nvPr/>
        </p:nvPicPr>
        <p:blipFill>
          <a:blip r:embed="rId2"/>
          <a:stretch>
            <a:fillRect/>
          </a:stretch>
        </p:blipFill>
        <p:spPr>
          <a:xfrm>
            <a:off x="0" y="703130"/>
            <a:ext cx="12192000" cy="5451739"/>
          </a:xfrm>
          <a:prstGeom prst="rect">
            <a:avLst/>
          </a:prstGeom>
        </p:spPr>
      </p:pic>
      <p:sp>
        <p:nvSpPr>
          <p:cNvPr id="5" name="Rectangle 4">
            <a:extLst>
              <a:ext uri="{FF2B5EF4-FFF2-40B4-BE49-F238E27FC236}">
                <a16:creationId xmlns:a16="http://schemas.microsoft.com/office/drawing/2014/main" id="{03D2B789-A17A-4E62-B2FC-69CCA71AD4EE}"/>
              </a:ext>
            </a:extLst>
          </p:cNvPr>
          <p:cNvSpPr/>
          <p:nvPr/>
        </p:nvSpPr>
        <p:spPr>
          <a:xfrm>
            <a:off x="2718148" y="3060679"/>
            <a:ext cx="1860115" cy="736640"/>
          </a:xfrm>
          <a:prstGeom prst="rect">
            <a:avLst/>
          </a:prstGeom>
          <a:solidFill>
            <a:srgbClr val="9ACD4C">
              <a:alpha val="1215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25411C4A-6BAF-4366-8F7F-239D2B081DA3}"/>
              </a:ext>
            </a:extLst>
          </p:cNvPr>
          <p:cNvSpPr/>
          <p:nvPr/>
        </p:nvSpPr>
        <p:spPr>
          <a:xfrm>
            <a:off x="11523945" y="3124275"/>
            <a:ext cx="597074" cy="609447"/>
          </a:xfrm>
          <a:prstGeom prst="rect">
            <a:avLst/>
          </a:prstGeom>
          <a:solidFill>
            <a:srgbClr val="9ACD4C">
              <a:alpha val="1215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B51AD755-4723-42F1-834B-F6769A43F6A0}"/>
              </a:ext>
            </a:extLst>
          </p:cNvPr>
          <p:cNvSpPr/>
          <p:nvPr/>
        </p:nvSpPr>
        <p:spPr>
          <a:xfrm>
            <a:off x="4070959" y="1409895"/>
            <a:ext cx="1402916" cy="600228"/>
          </a:xfrm>
          <a:prstGeom prst="rect">
            <a:avLst/>
          </a:prstGeom>
          <a:solidFill>
            <a:srgbClr val="9ACD4C">
              <a:alpha val="1215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940896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A454537-4AC0-489A-A058-D942E6DD4F6F}"/>
              </a:ext>
            </a:extLst>
          </p:cNvPr>
          <p:cNvSpPr>
            <a:spLocks noGrp="1"/>
          </p:cNvSpPr>
          <p:nvPr>
            <p:ph idx="1"/>
          </p:nvPr>
        </p:nvSpPr>
        <p:spPr>
          <a:xfrm>
            <a:off x="2403053" y="1711263"/>
            <a:ext cx="9905999" cy="3541714"/>
          </a:xfrm>
        </p:spPr>
        <p:txBody>
          <a:bodyPr>
            <a:normAutofit fontScale="77500" lnSpcReduction="20000"/>
          </a:bodyPr>
          <a:lstStyle/>
          <a:p>
            <a:pPr marL="0" indent="0">
              <a:buNone/>
            </a:pPr>
            <a:r>
              <a:rPr lang="en-US" sz="8600" dirty="0">
                <a:solidFill>
                  <a:schemeClr val="accent1">
                    <a:lumMod val="40000"/>
                    <a:lumOff val="60000"/>
                  </a:schemeClr>
                </a:solidFill>
                <a:latin typeface="Calibri Regular" charset="0"/>
                <a:ea typeface="Calibri Regular" charset="0"/>
                <a:cs typeface="Calibri Regular" charset="0"/>
                <a:sym typeface="Montserrat"/>
              </a:rPr>
              <a:t>“DEAR WOMEN,</a:t>
            </a:r>
          </a:p>
          <a:p>
            <a:pPr marL="0" indent="0">
              <a:buNone/>
            </a:pPr>
            <a:r>
              <a:rPr lang="en-US" sz="8600" dirty="0">
                <a:solidFill>
                  <a:schemeClr val="accent1">
                    <a:lumMod val="40000"/>
                    <a:lumOff val="60000"/>
                  </a:schemeClr>
                </a:solidFill>
                <a:latin typeface="Calibri Regular" charset="0"/>
                <a:ea typeface="Calibri Regular" charset="0"/>
                <a:cs typeface="Calibri Regular" charset="0"/>
                <a:sym typeface="Montserrat"/>
              </a:rPr>
              <a:t>  WE NEED YOU”</a:t>
            </a:r>
            <a:br>
              <a:rPr lang="en-US" sz="8600" dirty="0">
                <a:solidFill>
                  <a:schemeClr val="accent1">
                    <a:lumMod val="40000"/>
                    <a:lumOff val="60000"/>
                  </a:schemeClr>
                </a:solidFill>
                <a:latin typeface="Calibri Regular" charset="0"/>
                <a:ea typeface="Calibri Regular" charset="0"/>
                <a:cs typeface="Calibri Regular" charset="0"/>
                <a:sym typeface="Montserrat"/>
              </a:rPr>
            </a:br>
            <a:r>
              <a:rPr lang="en-US" sz="8600" dirty="0">
                <a:solidFill>
                  <a:schemeClr val="accent1">
                    <a:lumMod val="40000"/>
                    <a:lumOff val="60000"/>
                  </a:schemeClr>
                </a:solidFill>
                <a:latin typeface="Calibri Regular" charset="0"/>
                <a:ea typeface="Calibri Regular" charset="0"/>
                <a:cs typeface="Calibri Regular" charset="0"/>
                <a:sym typeface="Montserrat"/>
              </a:rPr>
              <a:t>                </a:t>
            </a:r>
            <a:r>
              <a:rPr lang="en-US" sz="3500" dirty="0">
                <a:solidFill>
                  <a:schemeClr val="accent1">
                    <a:lumMod val="40000"/>
                    <a:lumOff val="60000"/>
                  </a:schemeClr>
                </a:solidFill>
                <a:latin typeface="Calibri Regular" charset="0"/>
                <a:ea typeface="Calibri Regular" charset="0"/>
                <a:cs typeface="Calibri Regular" charset="0"/>
                <a:sym typeface="Montserrat"/>
              </a:rPr>
              <a:t>- The Tech Industry</a:t>
            </a:r>
          </a:p>
          <a:p>
            <a:endParaRPr lang="en-US" dirty="0"/>
          </a:p>
        </p:txBody>
      </p:sp>
    </p:spTree>
    <p:extLst>
      <p:ext uri="{BB962C8B-B14F-4D97-AF65-F5344CB8AC3E}">
        <p14:creationId xmlns:p14="http://schemas.microsoft.com/office/powerpoint/2010/main" val="12983084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8FF60D-ED31-4E85-9BFC-25FC69E3E5C2}"/>
              </a:ext>
            </a:extLst>
          </p:cNvPr>
          <p:cNvSpPr>
            <a:spLocks noGrp="1"/>
          </p:cNvSpPr>
          <p:nvPr>
            <p:ph type="title"/>
          </p:nvPr>
        </p:nvSpPr>
        <p:spPr/>
        <p:txBody>
          <a:bodyPr/>
          <a:lstStyle/>
          <a:p>
            <a:r>
              <a:rPr lang="en-US" dirty="0"/>
              <a:t>Components of an alexa skill</a:t>
            </a:r>
          </a:p>
        </p:txBody>
      </p:sp>
      <p:sp>
        <p:nvSpPr>
          <p:cNvPr id="3" name="Content Placeholder 2">
            <a:extLst>
              <a:ext uri="{FF2B5EF4-FFF2-40B4-BE49-F238E27FC236}">
                <a16:creationId xmlns:a16="http://schemas.microsoft.com/office/drawing/2014/main" id="{56F7EFD7-D4B9-41D2-A23C-9578A139B73E}"/>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8B5D531A-C955-4999-B375-89A76308D84C}"/>
              </a:ext>
            </a:extLst>
          </p:cNvPr>
          <p:cNvPicPr>
            <a:picLocks noChangeAspect="1"/>
          </p:cNvPicPr>
          <p:nvPr/>
        </p:nvPicPr>
        <p:blipFill>
          <a:blip r:embed="rId2"/>
          <a:stretch>
            <a:fillRect/>
          </a:stretch>
        </p:blipFill>
        <p:spPr>
          <a:xfrm>
            <a:off x="1210860" y="2097088"/>
            <a:ext cx="8783879" cy="3775903"/>
          </a:xfrm>
          <a:prstGeom prst="rect">
            <a:avLst/>
          </a:prstGeom>
        </p:spPr>
      </p:pic>
    </p:spTree>
    <p:extLst>
      <p:ext uri="{BB962C8B-B14F-4D97-AF65-F5344CB8AC3E}">
        <p14:creationId xmlns:p14="http://schemas.microsoft.com/office/powerpoint/2010/main" val="36291608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74A625-A6CD-43E0-849D-201DD94ACBFB}"/>
              </a:ext>
            </a:extLst>
          </p:cNvPr>
          <p:cNvSpPr>
            <a:spLocks noGrp="1"/>
          </p:cNvSpPr>
          <p:nvPr>
            <p:ph type="title"/>
          </p:nvPr>
        </p:nvSpPr>
        <p:spPr>
          <a:xfrm>
            <a:off x="1326607" y="2320871"/>
            <a:ext cx="9905998" cy="1478570"/>
          </a:xfrm>
        </p:spPr>
        <p:txBody>
          <a:bodyPr/>
          <a:lstStyle/>
          <a:p>
            <a:r>
              <a:rPr lang="en-US" dirty="0"/>
              <a:t>Step 2: create your skill logic using an AWS Lambda Function</a:t>
            </a:r>
          </a:p>
        </p:txBody>
      </p:sp>
      <p:pic>
        <p:nvPicPr>
          <p:cNvPr id="4" name="Picture 3">
            <a:extLst>
              <a:ext uri="{FF2B5EF4-FFF2-40B4-BE49-F238E27FC236}">
                <a16:creationId xmlns:a16="http://schemas.microsoft.com/office/drawing/2014/main" id="{5ECB20F0-9692-4843-A25E-899FCD29EBB1}"/>
              </a:ext>
            </a:extLst>
          </p:cNvPr>
          <p:cNvPicPr>
            <a:picLocks noChangeAspect="1"/>
          </p:cNvPicPr>
          <p:nvPr/>
        </p:nvPicPr>
        <p:blipFill rotWithShape="1">
          <a:blip r:embed="rId2"/>
          <a:srcRect l="3086" t="36034" r="1898" b="17777"/>
          <a:stretch/>
        </p:blipFill>
        <p:spPr>
          <a:xfrm>
            <a:off x="1326607" y="4593994"/>
            <a:ext cx="8279757" cy="2264006"/>
          </a:xfrm>
          <a:prstGeom prst="rect">
            <a:avLst/>
          </a:prstGeom>
        </p:spPr>
      </p:pic>
      <p:sp>
        <p:nvSpPr>
          <p:cNvPr id="6" name="Rectangle 5">
            <a:extLst>
              <a:ext uri="{FF2B5EF4-FFF2-40B4-BE49-F238E27FC236}">
                <a16:creationId xmlns:a16="http://schemas.microsoft.com/office/drawing/2014/main" id="{E4CCECE4-1830-4517-B044-B4918B6FC9FB}"/>
              </a:ext>
            </a:extLst>
          </p:cNvPr>
          <p:cNvSpPr/>
          <p:nvPr/>
        </p:nvSpPr>
        <p:spPr>
          <a:xfrm>
            <a:off x="2800122" y="4593994"/>
            <a:ext cx="1365813" cy="2264005"/>
          </a:xfrm>
          <a:prstGeom prst="rect">
            <a:avLst/>
          </a:prstGeom>
          <a:solidFill>
            <a:schemeClr val="tx2">
              <a:lumMod val="40000"/>
              <a:lumOff val="60000"/>
              <a:alpha val="41176"/>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194116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E9AB94-D4CF-4C05-97BD-57949B1FEC35}"/>
              </a:ext>
            </a:extLst>
          </p:cNvPr>
          <p:cNvSpPr>
            <a:spLocks noGrp="1"/>
          </p:cNvSpPr>
          <p:nvPr>
            <p:ph type="title"/>
          </p:nvPr>
        </p:nvSpPr>
        <p:spPr>
          <a:xfrm>
            <a:off x="1099233" y="-19481"/>
            <a:ext cx="9905998" cy="1478570"/>
          </a:xfrm>
        </p:spPr>
        <p:txBody>
          <a:bodyPr/>
          <a:lstStyle/>
          <a:p>
            <a:r>
              <a:rPr lang="en-US" dirty="0"/>
              <a:t>What is the cloud?</a:t>
            </a:r>
          </a:p>
        </p:txBody>
      </p:sp>
      <p:sp>
        <p:nvSpPr>
          <p:cNvPr id="6" name="Rectangle 5">
            <a:extLst>
              <a:ext uri="{FF2B5EF4-FFF2-40B4-BE49-F238E27FC236}">
                <a16:creationId xmlns:a16="http://schemas.microsoft.com/office/drawing/2014/main" id="{84721530-83C0-48EF-BCD8-26F30092E61B}"/>
              </a:ext>
            </a:extLst>
          </p:cNvPr>
          <p:cNvSpPr/>
          <p:nvPr/>
        </p:nvSpPr>
        <p:spPr>
          <a:xfrm>
            <a:off x="4577325" y="2026747"/>
            <a:ext cx="6376344" cy="1200329"/>
          </a:xfrm>
          <a:prstGeom prst="rect">
            <a:avLst/>
          </a:prstGeom>
        </p:spPr>
        <p:txBody>
          <a:bodyPr wrap="square">
            <a:spAutoFit/>
          </a:bodyPr>
          <a:lstStyle/>
          <a:p>
            <a:r>
              <a:rPr lang="en-US" sz="2400" dirty="0"/>
              <a:t>The </a:t>
            </a:r>
            <a:r>
              <a:rPr lang="en-US" sz="2400" b="1" dirty="0"/>
              <a:t>cloud</a:t>
            </a:r>
            <a:r>
              <a:rPr lang="en-US" sz="2400" dirty="0"/>
              <a:t> is software and services that run on the internet (</a:t>
            </a:r>
            <a:r>
              <a:rPr lang="en-US" sz="2400" dirty="0" err="1"/>
              <a:t>a.k.a</a:t>
            </a:r>
            <a:r>
              <a:rPr lang="en-US" sz="2400" dirty="0"/>
              <a:t> someone else’s server) instead of from your computer. </a:t>
            </a:r>
          </a:p>
        </p:txBody>
      </p:sp>
      <p:sp>
        <p:nvSpPr>
          <p:cNvPr id="7" name="Rectangle 6">
            <a:extLst>
              <a:ext uri="{FF2B5EF4-FFF2-40B4-BE49-F238E27FC236}">
                <a16:creationId xmlns:a16="http://schemas.microsoft.com/office/drawing/2014/main" id="{9FFB823E-AC6E-4CF5-AB47-8D3330113DAA}"/>
              </a:ext>
            </a:extLst>
          </p:cNvPr>
          <p:cNvSpPr/>
          <p:nvPr/>
        </p:nvSpPr>
        <p:spPr>
          <a:xfrm>
            <a:off x="4652481" y="4903468"/>
            <a:ext cx="6515240" cy="1569660"/>
          </a:xfrm>
          <a:prstGeom prst="rect">
            <a:avLst/>
          </a:prstGeom>
        </p:spPr>
        <p:txBody>
          <a:bodyPr wrap="square">
            <a:spAutoFit/>
          </a:bodyPr>
          <a:lstStyle/>
          <a:p>
            <a:r>
              <a:rPr lang="en-US" sz="2400" dirty="0"/>
              <a:t>Amazon Web Services (AWS) is a cloud services platform. </a:t>
            </a:r>
          </a:p>
          <a:p>
            <a:r>
              <a:rPr lang="en-US" sz="2400" dirty="0"/>
              <a:t>AWS Lambda is one of those services – it lets you build and run your code online.</a:t>
            </a:r>
            <a:endParaRPr lang="en-US" sz="3600" dirty="0"/>
          </a:p>
        </p:txBody>
      </p:sp>
      <p:pic>
        <p:nvPicPr>
          <p:cNvPr id="6152" name="Picture 8" descr="Image result for cloud is a name for someone else's server">
            <a:extLst>
              <a:ext uri="{FF2B5EF4-FFF2-40B4-BE49-F238E27FC236}">
                <a16:creationId xmlns:a16="http://schemas.microsoft.com/office/drawing/2014/main" id="{0D112F12-8F5E-499C-8F4A-58087CDA8C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18438" y="1338386"/>
            <a:ext cx="3094718" cy="3094718"/>
          </a:xfrm>
          <a:prstGeom prst="rect">
            <a:avLst/>
          </a:prstGeom>
          <a:noFill/>
          <a:extLst>
            <a:ext uri="{909E8E84-426E-40DD-AFC4-6F175D3DCCD1}">
              <a14:hiddenFill xmlns:a14="http://schemas.microsoft.com/office/drawing/2010/main">
                <a:solidFill>
                  <a:srgbClr val="FFFFFF"/>
                </a:solidFill>
              </a14:hiddenFill>
            </a:ext>
          </a:extLst>
        </p:spPr>
      </p:pic>
      <p:pic>
        <p:nvPicPr>
          <p:cNvPr id="6154" name="Picture 10" descr="Image result for aws">
            <a:extLst>
              <a:ext uri="{FF2B5EF4-FFF2-40B4-BE49-F238E27FC236}">
                <a16:creationId xmlns:a16="http://schemas.microsoft.com/office/drawing/2014/main" id="{D129B407-E54D-4E66-AB3F-DE1F942488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8130" y="4903468"/>
            <a:ext cx="3078867" cy="11577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51722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B12185-AA58-405B-97D5-427E64CB3D14}"/>
              </a:ext>
            </a:extLst>
          </p:cNvPr>
          <p:cNvSpPr>
            <a:spLocks noGrp="1"/>
          </p:cNvSpPr>
          <p:nvPr>
            <p:ph type="title"/>
          </p:nvPr>
        </p:nvSpPr>
        <p:spPr/>
        <p:txBody>
          <a:bodyPr/>
          <a:lstStyle/>
          <a:p>
            <a:r>
              <a:rPr lang="en-US" dirty="0"/>
              <a:t>In a new tab, Login to our demo AWS account</a:t>
            </a:r>
          </a:p>
        </p:txBody>
      </p:sp>
      <p:sp>
        <p:nvSpPr>
          <p:cNvPr id="3" name="Content Placeholder 2">
            <a:extLst>
              <a:ext uri="{FF2B5EF4-FFF2-40B4-BE49-F238E27FC236}">
                <a16:creationId xmlns:a16="http://schemas.microsoft.com/office/drawing/2014/main" id="{9F69361E-C4F2-4D2D-A262-BB5F1E201152}"/>
              </a:ext>
            </a:extLst>
          </p:cNvPr>
          <p:cNvSpPr>
            <a:spLocks noGrp="1"/>
          </p:cNvSpPr>
          <p:nvPr>
            <p:ph idx="1"/>
          </p:nvPr>
        </p:nvSpPr>
        <p:spPr/>
        <p:txBody>
          <a:bodyPr>
            <a:normAutofit/>
          </a:bodyPr>
          <a:lstStyle/>
          <a:p>
            <a:pPr marL="0" indent="0">
              <a:buNone/>
            </a:pPr>
            <a:r>
              <a:rPr lang="en-US" sz="3200" dirty="0"/>
              <a:t>https://techem.signin.aws.amazon.com/console </a:t>
            </a:r>
          </a:p>
          <a:p>
            <a:pPr marL="0" indent="0">
              <a:buNone/>
            </a:pPr>
            <a:r>
              <a:rPr lang="en-US" sz="3200" b="1" dirty="0"/>
              <a:t>Username</a:t>
            </a:r>
            <a:r>
              <a:rPr lang="en-US" sz="3200" dirty="0"/>
              <a:t>: lambda@techemstudios.com</a:t>
            </a:r>
          </a:p>
          <a:p>
            <a:pPr marL="0" indent="0">
              <a:buNone/>
            </a:pPr>
            <a:r>
              <a:rPr lang="en-US" sz="3200" b="1" dirty="0"/>
              <a:t>Password</a:t>
            </a:r>
            <a:r>
              <a:rPr lang="en-US" sz="3200" dirty="0"/>
              <a:t>: techme17</a:t>
            </a:r>
          </a:p>
        </p:txBody>
      </p:sp>
    </p:spTree>
    <p:extLst>
      <p:ext uri="{BB962C8B-B14F-4D97-AF65-F5344CB8AC3E}">
        <p14:creationId xmlns:p14="http://schemas.microsoft.com/office/powerpoint/2010/main" val="5902820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E956487-7AD6-4503-AD06-16465F9FCEFF}"/>
              </a:ext>
            </a:extLst>
          </p:cNvPr>
          <p:cNvPicPr>
            <a:picLocks noChangeAspect="1"/>
          </p:cNvPicPr>
          <p:nvPr/>
        </p:nvPicPr>
        <p:blipFill>
          <a:blip r:embed="rId2"/>
          <a:stretch>
            <a:fillRect/>
          </a:stretch>
        </p:blipFill>
        <p:spPr>
          <a:xfrm>
            <a:off x="0" y="7679"/>
            <a:ext cx="12192000" cy="6842642"/>
          </a:xfrm>
          <a:prstGeom prst="rect">
            <a:avLst/>
          </a:prstGeom>
        </p:spPr>
      </p:pic>
      <p:sp>
        <p:nvSpPr>
          <p:cNvPr id="5" name="Rectangle 4">
            <a:extLst>
              <a:ext uri="{FF2B5EF4-FFF2-40B4-BE49-F238E27FC236}">
                <a16:creationId xmlns:a16="http://schemas.microsoft.com/office/drawing/2014/main" id="{35B79E8F-D553-4FC9-9F25-983C0F8E5F1F}"/>
              </a:ext>
            </a:extLst>
          </p:cNvPr>
          <p:cNvSpPr/>
          <p:nvPr/>
        </p:nvSpPr>
        <p:spPr>
          <a:xfrm>
            <a:off x="494778" y="5442562"/>
            <a:ext cx="2048006" cy="450936"/>
          </a:xfrm>
          <a:prstGeom prst="rect">
            <a:avLst/>
          </a:prstGeom>
          <a:solidFill>
            <a:srgbClr val="9ACD4C">
              <a:alpha val="1215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84586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C1E8A4D-D563-4661-BE0B-DCE29AAFE7E3}"/>
              </a:ext>
            </a:extLst>
          </p:cNvPr>
          <p:cNvPicPr>
            <a:picLocks noChangeAspect="1"/>
          </p:cNvPicPr>
          <p:nvPr/>
        </p:nvPicPr>
        <p:blipFill>
          <a:blip r:embed="rId2"/>
          <a:stretch>
            <a:fillRect/>
          </a:stretch>
        </p:blipFill>
        <p:spPr>
          <a:xfrm>
            <a:off x="1863893" y="457200"/>
            <a:ext cx="8753557" cy="5880970"/>
          </a:xfrm>
          <a:prstGeom prst="rect">
            <a:avLst/>
          </a:prstGeom>
        </p:spPr>
      </p:pic>
    </p:spTree>
    <p:extLst>
      <p:ext uri="{BB962C8B-B14F-4D97-AF65-F5344CB8AC3E}">
        <p14:creationId xmlns:p14="http://schemas.microsoft.com/office/powerpoint/2010/main" val="19527263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EDF790F-AD16-416D-8D62-052EBFE43C0F}"/>
              </a:ext>
            </a:extLst>
          </p:cNvPr>
          <p:cNvPicPr>
            <a:picLocks noChangeAspect="1"/>
          </p:cNvPicPr>
          <p:nvPr/>
        </p:nvPicPr>
        <p:blipFill>
          <a:blip r:embed="rId2"/>
          <a:stretch>
            <a:fillRect/>
          </a:stretch>
        </p:blipFill>
        <p:spPr>
          <a:xfrm>
            <a:off x="0" y="1768475"/>
            <a:ext cx="12192000" cy="3020426"/>
          </a:xfrm>
          <a:prstGeom prst="rect">
            <a:avLst/>
          </a:prstGeom>
        </p:spPr>
      </p:pic>
      <p:sp>
        <p:nvSpPr>
          <p:cNvPr id="5" name="Rectangle 4">
            <a:extLst>
              <a:ext uri="{FF2B5EF4-FFF2-40B4-BE49-F238E27FC236}">
                <a16:creationId xmlns:a16="http://schemas.microsoft.com/office/drawing/2014/main" id="{8D9C5CD3-40E2-4EDF-A1A5-CD2CDF225CE7}"/>
              </a:ext>
            </a:extLst>
          </p:cNvPr>
          <p:cNvSpPr/>
          <p:nvPr/>
        </p:nvSpPr>
        <p:spPr>
          <a:xfrm>
            <a:off x="10277605" y="2805832"/>
            <a:ext cx="1914395" cy="576197"/>
          </a:xfrm>
          <a:prstGeom prst="rect">
            <a:avLst/>
          </a:prstGeom>
          <a:solidFill>
            <a:srgbClr val="9ACD4C">
              <a:alpha val="1215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139135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6484F29-B1EC-4E09-B069-2CB729DD5D5B}"/>
              </a:ext>
            </a:extLst>
          </p:cNvPr>
          <p:cNvPicPr>
            <a:picLocks noChangeAspect="1"/>
          </p:cNvPicPr>
          <p:nvPr/>
        </p:nvPicPr>
        <p:blipFill>
          <a:blip r:embed="rId2"/>
          <a:stretch>
            <a:fillRect/>
          </a:stretch>
        </p:blipFill>
        <p:spPr>
          <a:xfrm>
            <a:off x="1084990" y="0"/>
            <a:ext cx="10022020" cy="6858000"/>
          </a:xfrm>
          <a:prstGeom prst="rect">
            <a:avLst/>
          </a:prstGeom>
        </p:spPr>
      </p:pic>
      <p:sp>
        <p:nvSpPr>
          <p:cNvPr id="6" name="Rectangle 5">
            <a:extLst>
              <a:ext uri="{FF2B5EF4-FFF2-40B4-BE49-F238E27FC236}">
                <a16:creationId xmlns:a16="http://schemas.microsoft.com/office/drawing/2014/main" id="{792F38B2-CF72-469D-A6C8-6E2848307075}"/>
              </a:ext>
            </a:extLst>
          </p:cNvPr>
          <p:cNvSpPr/>
          <p:nvPr/>
        </p:nvSpPr>
        <p:spPr>
          <a:xfrm>
            <a:off x="1315234" y="3688918"/>
            <a:ext cx="1728592" cy="419619"/>
          </a:xfrm>
          <a:prstGeom prst="rect">
            <a:avLst/>
          </a:prstGeom>
          <a:solidFill>
            <a:srgbClr val="9ACD4C">
              <a:alpha val="1215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BE9EE1EF-CA2D-4458-A8BC-5152B6B3C745}"/>
              </a:ext>
            </a:extLst>
          </p:cNvPr>
          <p:cNvSpPr/>
          <p:nvPr/>
        </p:nvSpPr>
        <p:spPr>
          <a:xfrm>
            <a:off x="1315234" y="4480145"/>
            <a:ext cx="1728592" cy="419619"/>
          </a:xfrm>
          <a:prstGeom prst="rect">
            <a:avLst/>
          </a:prstGeom>
          <a:solidFill>
            <a:srgbClr val="9ACD4C">
              <a:alpha val="1215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F0F0ABA1-CD55-444E-A832-59475CE11026}"/>
              </a:ext>
            </a:extLst>
          </p:cNvPr>
          <p:cNvSpPr/>
          <p:nvPr/>
        </p:nvSpPr>
        <p:spPr>
          <a:xfrm>
            <a:off x="1348637" y="5425861"/>
            <a:ext cx="1728592" cy="419619"/>
          </a:xfrm>
          <a:prstGeom prst="rect">
            <a:avLst/>
          </a:prstGeom>
          <a:solidFill>
            <a:srgbClr val="9ACD4C">
              <a:alpha val="1215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0EE09DC-7573-46EC-992C-5D16663AC629}"/>
              </a:ext>
            </a:extLst>
          </p:cNvPr>
          <p:cNvSpPr/>
          <p:nvPr/>
        </p:nvSpPr>
        <p:spPr>
          <a:xfrm>
            <a:off x="1315233" y="6370535"/>
            <a:ext cx="2285999" cy="419619"/>
          </a:xfrm>
          <a:prstGeom prst="rect">
            <a:avLst/>
          </a:prstGeom>
          <a:solidFill>
            <a:srgbClr val="9ACD4C">
              <a:alpha val="1215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DF97D41A-43CC-4E7E-B053-D448EA769B05}"/>
              </a:ext>
            </a:extLst>
          </p:cNvPr>
          <p:cNvPicPr>
            <a:picLocks noChangeAspect="1"/>
          </p:cNvPicPr>
          <p:nvPr/>
        </p:nvPicPr>
        <p:blipFill rotWithShape="1">
          <a:blip r:embed="rId3"/>
          <a:srcRect l="33164" t="-8029"/>
          <a:stretch/>
        </p:blipFill>
        <p:spPr>
          <a:xfrm>
            <a:off x="10647122" y="6370535"/>
            <a:ext cx="1544878" cy="487465"/>
          </a:xfrm>
          <a:prstGeom prst="rect">
            <a:avLst/>
          </a:prstGeom>
        </p:spPr>
      </p:pic>
      <p:sp>
        <p:nvSpPr>
          <p:cNvPr id="11" name="Rectangle 10">
            <a:extLst>
              <a:ext uri="{FF2B5EF4-FFF2-40B4-BE49-F238E27FC236}">
                <a16:creationId xmlns:a16="http://schemas.microsoft.com/office/drawing/2014/main" id="{567EBDFC-BD26-4323-B3B8-105BC13534E2}"/>
              </a:ext>
            </a:extLst>
          </p:cNvPr>
          <p:cNvSpPr/>
          <p:nvPr/>
        </p:nvSpPr>
        <p:spPr>
          <a:xfrm>
            <a:off x="10647122" y="6406762"/>
            <a:ext cx="1544877" cy="419619"/>
          </a:xfrm>
          <a:prstGeom prst="rect">
            <a:avLst/>
          </a:prstGeom>
          <a:solidFill>
            <a:srgbClr val="9ACD4C">
              <a:alpha val="1215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326155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3FA1069-80EC-4355-BD02-05B255937ABF}"/>
              </a:ext>
            </a:extLst>
          </p:cNvPr>
          <p:cNvPicPr>
            <a:picLocks noChangeAspect="1"/>
          </p:cNvPicPr>
          <p:nvPr/>
        </p:nvPicPr>
        <p:blipFill>
          <a:blip r:embed="rId2"/>
          <a:stretch>
            <a:fillRect/>
          </a:stretch>
        </p:blipFill>
        <p:spPr>
          <a:xfrm>
            <a:off x="0" y="885482"/>
            <a:ext cx="12192000" cy="5087036"/>
          </a:xfrm>
          <a:prstGeom prst="rect">
            <a:avLst/>
          </a:prstGeom>
        </p:spPr>
      </p:pic>
      <p:sp>
        <p:nvSpPr>
          <p:cNvPr id="6" name="Rectangle 5">
            <a:extLst>
              <a:ext uri="{FF2B5EF4-FFF2-40B4-BE49-F238E27FC236}">
                <a16:creationId xmlns:a16="http://schemas.microsoft.com/office/drawing/2014/main" id="{1A37E9F4-8723-4F7E-8B7A-C077E56A17D8}"/>
              </a:ext>
            </a:extLst>
          </p:cNvPr>
          <p:cNvSpPr/>
          <p:nvPr/>
        </p:nvSpPr>
        <p:spPr>
          <a:xfrm>
            <a:off x="87683" y="4823543"/>
            <a:ext cx="1415440" cy="419619"/>
          </a:xfrm>
          <a:prstGeom prst="rect">
            <a:avLst/>
          </a:prstGeom>
          <a:solidFill>
            <a:srgbClr val="9ACD4C">
              <a:alpha val="1215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947393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7E1370A-DF82-489F-93E1-F5F73E44CFC0}"/>
              </a:ext>
            </a:extLst>
          </p:cNvPr>
          <p:cNvPicPr>
            <a:picLocks noChangeAspect="1"/>
          </p:cNvPicPr>
          <p:nvPr/>
        </p:nvPicPr>
        <p:blipFill>
          <a:blip r:embed="rId2"/>
          <a:stretch>
            <a:fillRect/>
          </a:stretch>
        </p:blipFill>
        <p:spPr>
          <a:xfrm>
            <a:off x="0" y="1811215"/>
            <a:ext cx="12192000" cy="3235569"/>
          </a:xfrm>
          <a:prstGeom prst="rect">
            <a:avLst/>
          </a:prstGeom>
        </p:spPr>
      </p:pic>
      <p:sp>
        <p:nvSpPr>
          <p:cNvPr id="5" name="Rectangle 4">
            <a:extLst>
              <a:ext uri="{FF2B5EF4-FFF2-40B4-BE49-F238E27FC236}">
                <a16:creationId xmlns:a16="http://schemas.microsoft.com/office/drawing/2014/main" id="{573F141A-C938-41A2-A9DC-8FD2618BAFAD}"/>
              </a:ext>
            </a:extLst>
          </p:cNvPr>
          <p:cNvSpPr/>
          <p:nvPr/>
        </p:nvSpPr>
        <p:spPr>
          <a:xfrm>
            <a:off x="118998" y="3600726"/>
            <a:ext cx="908136" cy="357500"/>
          </a:xfrm>
          <a:prstGeom prst="rect">
            <a:avLst/>
          </a:prstGeom>
          <a:solidFill>
            <a:srgbClr val="9ACD4C">
              <a:alpha val="1215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5F349174-AD71-4182-AB3A-77DE429972D3}"/>
              </a:ext>
            </a:extLst>
          </p:cNvPr>
          <p:cNvSpPr/>
          <p:nvPr/>
        </p:nvSpPr>
        <p:spPr>
          <a:xfrm>
            <a:off x="11225409" y="4548529"/>
            <a:ext cx="908136" cy="357500"/>
          </a:xfrm>
          <a:prstGeom prst="rect">
            <a:avLst/>
          </a:prstGeom>
          <a:solidFill>
            <a:srgbClr val="9ACD4C">
              <a:alpha val="1215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a:extLst>
              <a:ext uri="{FF2B5EF4-FFF2-40B4-BE49-F238E27FC236}">
                <a16:creationId xmlns:a16="http://schemas.microsoft.com/office/drawing/2014/main" id="{83488710-4C0D-48FF-9298-D7A7635E9CC5}"/>
              </a:ext>
            </a:extLst>
          </p:cNvPr>
          <p:cNvPicPr>
            <a:picLocks noChangeAspect="1"/>
          </p:cNvPicPr>
          <p:nvPr/>
        </p:nvPicPr>
        <p:blipFill>
          <a:blip r:embed="rId3"/>
          <a:stretch>
            <a:fillRect/>
          </a:stretch>
        </p:blipFill>
        <p:spPr>
          <a:xfrm>
            <a:off x="-1589" y="1546719"/>
            <a:ext cx="12192000" cy="341210"/>
          </a:xfrm>
          <a:prstGeom prst="rect">
            <a:avLst/>
          </a:prstGeom>
        </p:spPr>
      </p:pic>
      <p:sp>
        <p:nvSpPr>
          <p:cNvPr id="8" name="Rectangle 7">
            <a:extLst>
              <a:ext uri="{FF2B5EF4-FFF2-40B4-BE49-F238E27FC236}">
                <a16:creationId xmlns:a16="http://schemas.microsoft.com/office/drawing/2014/main" id="{BE67AE9E-635B-4DF7-9CDB-7A928C331AB3}"/>
              </a:ext>
            </a:extLst>
          </p:cNvPr>
          <p:cNvSpPr/>
          <p:nvPr/>
        </p:nvSpPr>
        <p:spPr>
          <a:xfrm>
            <a:off x="11283864" y="1537695"/>
            <a:ext cx="908136" cy="357500"/>
          </a:xfrm>
          <a:prstGeom prst="rect">
            <a:avLst/>
          </a:prstGeom>
          <a:solidFill>
            <a:srgbClr val="9ACD4C">
              <a:alpha val="1215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422188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9A1B04-28BC-4BDA-AF7E-480542FC6BCE}"/>
              </a:ext>
            </a:extLst>
          </p:cNvPr>
          <p:cNvSpPr>
            <a:spLocks noGrp="1"/>
          </p:cNvSpPr>
          <p:nvPr>
            <p:ph type="title"/>
          </p:nvPr>
        </p:nvSpPr>
        <p:spPr/>
        <p:txBody>
          <a:bodyPr/>
          <a:lstStyle/>
          <a:p>
            <a:r>
              <a:rPr lang="en-US" dirty="0"/>
              <a:t>What/who is alexa?</a:t>
            </a:r>
          </a:p>
        </p:txBody>
      </p:sp>
      <p:sp>
        <p:nvSpPr>
          <p:cNvPr id="3" name="Content Placeholder 2">
            <a:extLst>
              <a:ext uri="{FF2B5EF4-FFF2-40B4-BE49-F238E27FC236}">
                <a16:creationId xmlns:a16="http://schemas.microsoft.com/office/drawing/2014/main" id="{FD324D21-6B35-43DD-8976-38DAFE5E22F8}"/>
              </a:ext>
            </a:extLst>
          </p:cNvPr>
          <p:cNvSpPr>
            <a:spLocks noGrp="1"/>
          </p:cNvSpPr>
          <p:nvPr>
            <p:ph idx="1"/>
          </p:nvPr>
        </p:nvSpPr>
        <p:spPr>
          <a:xfrm>
            <a:off x="1141413" y="2907174"/>
            <a:ext cx="5114705" cy="3019064"/>
          </a:xfrm>
        </p:spPr>
        <p:txBody>
          <a:bodyPr>
            <a:normAutofit/>
          </a:bodyPr>
          <a:lstStyle/>
          <a:p>
            <a:pPr marL="0" indent="0">
              <a:buNone/>
            </a:pPr>
            <a:r>
              <a:rPr lang="en-US" b="1" dirty="0">
                <a:solidFill>
                  <a:schemeClr val="accent2">
                    <a:lumMod val="40000"/>
                    <a:lumOff val="60000"/>
                  </a:schemeClr>
                </a:solidFill>
              </a:rPr>
              <a:t>Artificial Intelligence </a:t>
            </a:r>
            <a:r>
              <a:rPr lang="en-US" dirty="0"/>
              <a:t>(AI). Alexa uses a service called Amazon Lex which uses </a:t>
            </a:r>
            <a:r>
              <a:rPr lang="en-US" b="1" dirty="0">
                <a:solidFill>
                  <a:schemeClr val="accent2">
                    <a:lumMod val="40000"/>
                    <a:lumOff val="60000"/>
                  </a:schemeClr>
                </a:solidFill>
              </a:rPr>
              <a:t>deep learning </a:t>
            </a:r>
            <a:r>
              <a:rPr lang="en-US" dirty="0"/>
              <a:t>to convert speech to text, and </a:t>
            </a:r>
            <a:r>
              <a:rPr lang="en-US" b="1" dirty="0">
                <a:solidFill>
                  <a:schemeClr val="accent2">
                    <a:lumMod val="40000"/>
                    <a:lumOff val="60000"/>
                  </a:schemeClr>
                </a:solidFill>
              </a:rPr>
              <a:t>natural language understanding </a:t>
            </a:r>
            <a:r>
              <a:rPr lang="en-US" dirty="0"/>
              <a:t>(NLU) to figure out the intent of the text.</a:t>
            </a:r>
          </a:p>
        </p:txBody>
      </p:sp>
      <p:sp>
        <p:nvSpPr>
          <p:cNvPr id="19" name="Content Placeholder 2">
            <a:extLst>
              <a:ext uri="{FF2B5EF4-FFF2-40B4-BE49-F238E27FC236}">
                <a16:creationId xmlns:a16="http://schemas.microsoft.com/office/drawing/2014/main" id="{E9D348D6-CA2A-4E1C-AC60-7AF28F41BB35}"/>
              </a:ext>
            </a:extLst>
          </p:cNvPr>
          <p:cNvSpPr txBox="1">
            <a:spLocks/>
          </p:cNvSpPr>
          <p:nvPr/>
        </p:nvSpPr>
        <p:spPr>
          <a:xfrm>
            <a:off x="1141413" y="1882483"/>
            <a:ext cx="10062882" cy="88386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None/>
            </a:pPr>
            <a:r>
              <a:rPr lang="en-US" dirty="0"/>
              <a:t>A </a:t>
            </a:r>
            <a:r>
              <a:rPr lang="en-US" b="1" dirty="0">
                <a:solidFill>
                  <a:schemeClr val="accent2">
                    <a:lumMod val="40000"/>
                    <a:lumOff val="60000"/>
                  </a:schemeClr>
                </a:solidFill>
              </a:rPr>
              <a:t>voice-controlled personal assistant</a:t>
            </a:r>
            <a:r>
              <a:rPr lang="en-US" dirty="0"/>
              <a:t> developed by Amazon. But also an example of…</a:t>
            </a:r>
          </a:p>
        </p:txBody>
      </p:sp>
      <p:pic>
        <p:nvPicPr>
          <p:cNvPr id="3080" name="Picture 8" descr="Image result for artificial intelligence">
            <a:extLst>
              <a:ext uri="{FF2B5EF4-FFF2-40B4-BE49-F238E27FC236}">
                <a16:creationId xmlns:a16="http://schemas.microsoft.com/office/drawing/2014/main" id="{64E0A79D-DE38-44CF-905A-20C88D983A9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59313" y="2907174"/>
            <a:ext cx="4358845" cy="26925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173863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652FC27F-4191-461E-BA1D-989387FBA0A3}"/>
              </a:ext>
            </a:extLst>
          </p:cNvPr>
          <p:cNvPicPr>
            <a:picLocks noChangeAspect="1"/>
          </p:cNvPicPr>
          <p:nvPr/>
        </p:nvPicPr>
        <p:blipFill>
          <a:blip r:embed="rId2"/>
          <a:stretch>
            <a:fillRect/>
          </a:stretch>
        </p:blipFill>
        <p:spPr>
          <a:xfrm>
            <a:off x="0" y="1250293"/>
            <a:ext cx="12192000" cy="4357414"/>
          </a:xfrm>
          <a:prstGeom prst="rect">
            <a:avLst/>
          </a:prstGeom>
        </p:spPr>
      </p:pic>
      <p:sp>
        <p:nvSpPr>
          <p:cNvPr id="5" name="Rectangle 4">
            <a:extLst>
              <a:ext uri="{FF2B5EF4-FFF2-40B4-BE49-F238E27FC236}">
                <a16:creationId xmlns:a16="http://schemas.microsoft.com/office/drawing/2014/main" id="{1DA91984-82CE-4AF3-8F20-CE3B3C4F475D}"/>
              </a:ext>
            </a:extLst>
          </p:cNvPr>
          <p:cNvSpPr/>
          <p:nvPr/>
        </p:nvSpPr>
        <p:spPr>
          <a:xfrm>
            <a:off x="11267162" y="1250293"/>
            <a:ext cx="924838" cy="484748"/>
          </a:xfrm>
          <a:prstGeom prst="rect">
            <a:avLst/>
          </a:prstGeom>
          <a:solidFill>
            <a:srgbClr val="9ACD4C">
              <a:alpha val="1215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5C4B67FB-F3F9-476D-B0BE-5BA2C21287F6}"/>
              </a:ext>
            </a:extLst>
          </p:cNvPr>
          <p:cNvSpPr/>
          <p:nvPr/>
        </p:nvSpPr>
        <p:spPr>
          <a:xfrm>
            <a:off x="3008331" y="4739628"/>
            <a:ext cx="3373680" cy="834453"/>
          </a:xfrm>
          <a:prstGeom prst="rect">
            <a:avLst/>
          </a:prstGeom>
          <a:solidFill>
            <a:srgbClr val="9ACD4C">
              <a:alpha val="1215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1AA9BAFE-16F1-48D4-859A-E29D7691915E}"/>
              </a:ext>
            </a:extLst>
          </p:cNvPr>
          <p:cNvSpPr txBox="1"/>
          <p:nvPr/>
        </p:nvSpPr>
        <p:spPr>
          <a:xfrm>
            <a:off x="6382011" y="4892857"/>
            <a:ext cx="4000006" cy="369332"/>
          </a:xfrm>
          <a:prstGeom prst="rect">
            <a:avLst/>
          </a:prstGeom>
          <a:noFill/>
        </p:spPr>
        <p:txBody>
          <a:bodyPr wrap="none" rtlCol="0">
            <a:spAutoFit/>
          </a:bodyPr>
          <a:lstStyle/>
          <a:p>
            <a:r>
              <a:rPr lang="en-US" dirty="0">
                <a:solidFill>
                  <a:srgbClr val="00B050"/>
                </a:solidFill>
              </a:rPr>
              <a:t>paste the lambda code from GitHub here</a:t>
            </a:r>
          </a:p>
        </p:txBody>
      </p:sp>
    </p:spTree>
    <p:extLst>
      <p:ext uri="{BB962C8B-B14F-4D97-AF65-F5344CB8AC3E}">
        <p14:creationId xmlns:p14="http://schemas.microsoft.com/office/powerpoint/2010/main" val="69532228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0FAA80-C570-42BA-B6D7-4F0148770A88}"/>
              </a:ext>
            </a:extLst>
          </p:cNvPr>
          <p:cNvSpPr>
            <a:spLocks noGrp="1"/>
          </p:cNvSpPr>
          <p:nvPr>
            <p:ph type="title"/>
          </p:nvPr>
        </p:nvSpPr>
        <p:spPr>
          <a:xfrm>
            <a:off x="1251372" y="2354721"/>
            <a:ext cx="9905998" cy="1478570"/>
          </a:xfrm>
        </p:spPr>
        <p:txBody>
          <a:bodyPr>
            <a:normAutofit/>
          </a:bodyPr>
          <a:lstStyle/>
          <a:p>
            <a:r>
              <a:rPr lang="en-US" dirty="0"/>
              <a:t>Step 3: Connect Your Voice User Interface To Your Lambda Function</a:t>
            </a:r>
          </a:p>
        </p:txBody>
      </p:sp>
      <p:pic>
        <p:nvPicPr>
          <p:cNvPr id="4" name="Picture 3">
            <a:extLst>
              <a:ext uri="{FF2B5EF4-FFF2-40B4-BE49-F238E27FC236}">
                <a16:creationId xmlns:a16="http://schemas.microsoft.com/office/drawing/2014/main" id="{216F3AFB-41EE-4A35-A117-11F8ED13EB76}"/>
              </a:ext>
            </a:extLst>
          </p:cNvPr>
          <p:cNvPicPr>
            <a:picLocks noChangeAspect="1"/>
          </p:cNvPicPr>
          <p:nvPr/>
        </p:nvPicPr>
        <p:blipFill rotWithShape="1">
          <a:blip r:embed="rId2"/>
          <a:srcRect l="3086" t="36034" r="1898" b="17777"/>
          <a:stretch/>
        </p:blipFill>
        <p:spPr>
          <a:xfrm>
            <a:off x="1406323" y="4593994"/>
            <a:ext cx="8279757" cy="2264006"/>
          </a:xfrm>
          <a:prstGeom prst="rect">
            <a:avLst/>
          </a:prstGeom>
        </p:spPr>
      </p:pic>
      <p:sp>
        <p:nvSpPr>
          <p:cNvPr id="5" name="Rectangle 4">
            <a:extLst>
              <a:ext uri="{FF2B5EF4-FFF2-40B4-BE49-F238E27FC236}">
                <a16:creationId xmlns:a16="http://schemas.microsoft.com/office/drawing/2014/main" id="{96206B77-85ED-4EE5-85B2-0255DC321A32}"/>
              </a:ext>
            </a:extLst>
          </p:cNvPr>
          <p:cNvSpPr/>
          <p:nvPr/>
        </p:nvSpPr>
        <p:spPr>
          <a:xfrm>
            <a:off x="4217966" y="4593994"/>
            <a:ext cx="1365813" cy="2264005"/>
          </a:xfrm>
          <a:prstGeom prst="rect">
            <a:avLst/>
          </a:prstGeom>
          <a:solidFill>
            <a:schemeClr val="tx2">
              <a:lumMod val="40000"/>
              <a:lumOff val="60000"/>
              <a:alpha val="41176"/>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0065286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14A27C6-43F9-4147-9998-1015238D4552}"/>
              </a:ext>
            </a:extLst>
          </p:cNvPr>
          <p:cNvPicPr>
            <a:picLocks noChangeAspect="1"/>
          </p:cNvPicPr>
          <p:nvPr/>
        </p:nvPicPr>
        <p:blipFill>
          <a:blip r:embed="rId2"/>
          <a:stretch>
            <a:fillRect/>
          </a:stretch>
        </p:blipFill>
        <p:spPr>
          <a:xfrm>
            <a:off x="0" y="2678979"/>
            <a:ext cx="12192000" cy="1500041"/>
          </a:xfrm>
          <a:prstGeom prst="rect">
            <a:avLst/>
          </a:prstGeom>
        </p:spPr>
      </p:pic>
      <p:sp>
        <p:nvSpPr>
          <p:cNvPr id="5" name="Rectangle 4">
            <a:extLst>
              <a:ext uri="{FF2B5EF4-FFF2-40B4-BE49-F238E27FC236}">
                <a16:creationId xmlns:a16="http://schemas.microsoft.com/office/drawing/2014/main" id="{5DBDE415-73FD-4FB7-920D-C89A7AC3AE36}"/>
              </a:ext>
            </a:extLst>
          </p:cNvPr>
          <p:cNvSpPr/>
          <p:nvPr/>
        </p:nvSpPr>
        <p:spPr>
          <a:xfrm>
            <a:off x="7121047" y="3074871"/>
            <a:ext cx="4728575" cy="513326"/>
          </a:xfrm>
          <a:prstGeom prst="rect">
            <a:avLst/>
          </a:prstGeom>
          <a:solidFill>
            <a:srgbClr val="9ACD4C">
              <a:alpha val="1215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6342187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2F283A3-4055-47E8-953B-833798F3F9C7}"/>
              </a:ext>
            </a:extLst>
          </p:cNvPr>
          <p:cNvPicPr>
            <a:picLocks noChangeAspect="1"/>
          </p:cNvPicPr>
          <p:nvPr/>
        </p:nvPicPr>
        <p:blipFill>
          <a:blip r:embed="rId3"/>
          <a:stretch>
            <a:fillRect/>
          </a:stretch>
        </p:blipFill>
        <p:spPr>
          <a:xfrm>
            <a:off x="0" y="1342138"/>
            <a:ext cx="12192000" cy="4173724"/>
          </a:xfrm>
          <a:prstGeom prst="rect">
            <a:avLst/>
          </a:prstGeom>
        </p:spPr>
      </p:pic>
      <p:sp>
        <p:nvSpPr>
          <p:cNvPr id="5" name="Rectangle 4">
            <a:extLst>
              <a:ext uri="{FF2B5EF4-FFF2-40B4-BE49-F238E27FC236}">
                <a16:creationId xmlns:a16="http://schemas.microsoft.com/office/drawing/2014/main" id="{6B73D719-1882-47C5-95DA-84A0218C0BCE}"/>
              </a:ext>
            </a:extLst>
          </p:cNvPr>
          <p:cNvSpPr/>
          <p:nvPr/>
        </p:nvSpPr>
        <p:spPr>
          <a:xfrm>
            <a:off x="0" y="4565992"/>
            <a:ext cx="2865374" cy="789070"/>
          </a:xfrm>
          <a:prstGeom prst="rect">
            <a:avLst/>
          </a:prstGeom>
          <a:solidFill>
            <a:srgbClr val="9ACD4C">
              <a:alpha val="1215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2432A35B-9599-494E-858A-0356C6FABE75}"/>
              </a:ext>
            </a:extLst>
          </p:cNvPr>
          <p:cNvSpPr/>
          <p:nvPr/>
        </p:nvSpPr>
        <p:spPr>
          <a:xfrm>
            <a:off x="7033363" y="3034465"/>
            <a:ext cx="4997885" cy="789070"/>
          </a:xfrm>
          <a:prstGeom prst="rect">
            <a:avLst/>
          </a:prstGeom>
          <a:solidFill>
            <a:srgbClr val="9ACD4C">
              <a:alpha val="1215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4BA5953F-9AA1-4B32-87BD-B018EDA9E8BA}"/>
              </a:ext>
            </a:extLst>
          </p:cNvPr>
          <p:cNvPicPr>
            <a:picLocks noChangeAspect="1"/>
          </p:cNvPicPr>
          <p:nvPr/>
        </p:nvPicPr>
        <p:blipFill>
          <a:blip r:embed="rId4"/>
          <a:stretch>
            <a:fillRect/>
          </a:stretch>
        </p:blipFill>
        <p:spPr>
          <a:xfrm>
            <a:off x="2816334" y="275387"/>
            <a:ext cx="1661721" cy="565692"/>
          </a:xfrm>
          <a:prstGeom prst="rect">
            <a:avLst/>
          </a:prstGeom>
        </p:spPr>
      </p:pic>
      <p:sp>
        <p:nvSpPr>
          <p:cNvPr id="10" name="Rectangle 9">
            <a:extLst>
              <a:ext uri="{FF2B5EF4-FFF2-40B4-BE49-F238E27FC236}">
                <a16:creationId xmlns:a16="http://schemas.microsoft.com/office/drawing/2014/main" id="{0F76E78D-F825-4E20-BD61-50E739EB29AD}"/>
              </a:ext>
            </a:extLst>
          </p:cNvPr>
          <p:cNvSpPr/>
          <p:nvPr/>
        </p:nvSpPr>
        <p:spPr>
          <a:xfrm>
            <a:off x="2657604" y="163698"/>
            <a:ext cx="1945711" cy="789070"/>
          </a:xfrm>
          <a:prstGeom prst="rect">
            <a:avLst/>
          </a:prstGeom>
          <a:solidFill>
            <a:srgbClr val="9ACD4C">
              <a:alpha val="1215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331675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89994D-D9DC-4DFF-B3BB-EE36560E7ED6}"/>
              </a:ext>
            </a:extLst>
          </p:cNvPr>
          <p:cNvSpPr>
            <a:spLocks noGrp="1"/>
          </p:cNvSpPr>
          <p:nvPr>
            <p:ph type="title"/>
          </p:nvPr>
        </p:nvSpPr>
        <p:spPr>
          <a:xfrm>
            <a:off x="1147199" y="2221612"/>
            <a:ext cx="9905998" cy="1478570"/>
          </a:xfrm>
        </p:spPr>
        <p:txBody>
          <a:bodyPr>
            <a:normAutofit/>
          </a:bodyPr>
          <a:lstStyle/>
          <a:p>
            <a:r>
              <a:rPr lang="en-US" dirty="0"/>
              <a:t>Step 4: Test the Alexa Skill</a:t>
            </a:r>
          </a:p>
        </p:txBody>
      </p:sp>
      <p:pic>
        <p:nvPicPr>
          <p:cNvPr id="4" name="Picture 3">
            <a:extLst>
              <a:ext uri="{FF2B5EF4-FFF2-40B4-BE49-F238E27FC236}">
                <a16:creationId xmlns:a16="http://schemas.microsoft.com/office/drawing/2014/main" id="{C7C31DF4-E7E8-4DBF-9DAA-98F9BAB5E36A}"/>
              </a:ext>
            </a:extLst>
          </p:cNvPr>
          <p:cNvPicPr>
            <a:picLocks noChangeAspect="1"/>
          </p:cNvPicPr>
          <p:nvPr/>
        </p:nvPicPr>
        <p:blipFill rotWithShape="1">
          <a:blip r:embed="rId2"/>
          <a:srcRect l="3086" t="36034" r="1898" b="17777"/>
          <a:stretch/>
        </p:blipFill>
        <p:spPr>
          <a:xfrm>
            <a:off x="1267427" y="4593994"/>
            <a:ext cx="8279757" cy="2264006"/>
          </a:xfrm>
          <a:prstGeom prst="rect">
            <a:avLst/>
          </a:prstGeom>
        </p:spPr>
      </p:pic>
      <p:sp>
        <p:nvSpPr>
          <p:cNvPr id="5" name="Rectangle 4">
            <a:extLst>
              <a:ext uri="{FF2B5EF4-FFF2-40B4-BE49-F238E27FC236}">
                <a16:creationId xmlns:a16="http://schemas.microsoft.com/office/drawing/2014/main" id="{03965DAB-1065-4AAD-9620-43E1A9E6EF7A}"/>
              </a:ext>
            </a:extLst>
          </p:cNvPr>
          <p:cNvSpPr/>
          <p:nvPr/>
        </p:nvSpPr>
        <p:spPr>
          <a:xfrm>
            <a:off x="5407305" y="4593995"/>
            <a:ext cx="1365813" cy="2264005"/>
          </a:xfrm>
          <a:prstGeom prst="rect">
            <a:avLst/>
          </a:prstGeom>
          <a:solidFill>
            <a:schemeClr val="tx2">
              <a:lumMod val="40000"/>
              <a:lumOff val="60000"/>
              <a:alpha val="41176"/>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3118055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3E662BF-5C6C-461F-8B5B-CC6FD4D8437F}"/>
              </a:ext>
            </a:extLst>
          </p:cNvPr>
          <p:cNvPicPr>
            <a:picLocks noChangeAspect="1"/>
          </p:cNvPicPr>
          <p:nvPr/>
        </p:nvPicPr>
        <p:blipFill>
          <a:blip r:embed="rId2"/>
          <a:stretch>
            <a:fillRect/>
          </a:stretch>
        </p:blipFill>
        <p:spPr>
          <a:xfrm>
            <a:off x="522631" y="0"/>
            <a:ext cx="5973488" cy="6858000"/>
          </a:xfrm>
          <a:prstGeom prst="rect">
            <a:avLst/>
          </a:prstGeom>
        </p:spPr>
      </p:pic>
      <p:sp>
        <p:nvSpPr>
          <p:cNvPr id="6" name="Rectangle 5">
            <a:extLst>
              <a:ext uri="{FF2B5EF4-FFF2-40B4-BE49-F238E27FC236}">
                <a16:creationId xmlns:a16="http://schemas.microsoft.com/office/drawing/2014/main" id="{999EFDF1-68C9-4809-9AB4-A8725430E371}"/>
              </a:ext>
            </a:extLst>
          </p:cNvPr>
          <p:cNvSpPr/>
          <p:nvPr/>
        </p:nvSpPr>
        <p:spPr>
          <a:xfrm>
            <a:off x="678504" y="1308966"/>
            <a:ext cx="3285993" cy="375785"/>
          </a:xfrm>
          <a:prstGeom prst="rect">
            <a:avLst/>
          </a:prstGeom>
          <a:solidFill>
            <a:srgbClr val="9ACD4C">
              <a:alpha val="1215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0065B65B-3FE5-4C8B-8015-D5AF1F00640E}"/>
              </a:ext>
            </a:extLst>
          </p:cNvPr>
          <p:cNvSpPr/>
          <p:nvPr/>
        </p:nvSpPr>
        <p:spPr>
          <a:xfrm>
            <a:off x="2561583" y="2549049"/>
            <a:ext cx="2492678" cy="879951"/>
          </a:xfrm>
          <a:prstGeom prst="rect">
            <a:avLst/>
          </a:prstGeom>
          <a:solidFill>
            <a:srgbClr val="9ACD4C">
              <a:alpha val="1215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1D80D766-B8E3-4B23-A060-A25EB59687CD}"/>
              </a:ext>
            </a:extLst>
          </p:cNvPr>
          <p:cNvSpPr/>
          <p:nvPr/>
        </p:nvSpPr>
        <p:spPr>
          <a:xfrm>
            <a:off x="4540692" y="606467"/>
            <a:ext cx="1102292" cy="668057"/>
          </a:xfrm>
          <a:prstGeom prst="rect">
            <a:avLst/>
          </a:prstGeom>
          <a:solidFill>
            <a:srgbClr val="9ACD4C">
              <a:alpha val="1215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FE899269-1F3A-4006-9035-E18D4BE97301}"/>
              </a:ext>
            </a:extLst>
          </p:cNvPr>
          <p:cNvSpPr txBox="1"/>
          <p:nvPr/>
        </p:nvSpPr>
        <p:spPr>
          <a:xfrm>
            <a:off x="7029189" y="1948884"/>
            <a:ext cx="4344443" cy="1569660"/>
          </a:xfrm>
          <a:prstGeom prst="rect">
            <a:avLst/>
          </a:prstGeom>
          <a:noFill/>
        </p:spPr>
        <p:txBody>
          <a:bodyPr wrap="square" rtlCol="0">
            <a:spAutoFit/>
          </a:bodyPr>
          <a:lstStyle/>
          <a:p>
            <a:r>
              <a:rPr lang="en-US" sz="2400" i="1" dirty="0"/>
              <a:t>Note: To test intents, you have to include the skill’s invocation name (“la </a:t>
            </a:r>
            <a:r>
              <a:rPr lang="en-US" sz="2400" i="1" dirty="0" err="1"/>
              <a:t>contenta</a:t>
            </a:r>
            <a:r>
              <a:rPr lang="en-US" sz="2400" i="1" dirty="0"/>
              <a:t>” in this case) with the utterance (“launch” in this case).</a:t>
            </a:r>
          </a:p>
        </p:txBody>
      </p:sp>
    </p:spTree>
    <p:extLst>
      <p:ext uri="{BB962C8B-B14F-4D97-AF65-F5344CB8AC3E}">
        <p14:creationId xmlns:p14="http://schemas.microsoft.com/office/powerpoint/2010/main" val="102073355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B8354C4-C082-429F-B09A-D17E8709EC00}"/>
              </a:ext>
            </a:extLst>
          </p:cNvPr>
          <p:cNvSpPr>
            <a:spLocks noGrp="1"/>
          </p:cNvSpPr>
          <p:nvPr>
            <p:ph idx="1"/>
          </p:nvPr>
        </p:nvSpPr>
        <p:spPr>
          <a:xfrm>
            <a:off x="1297987" y="226533"/>
            <a:ext cx="9905999" cy="3541714"/>
          </a:xfrm>
        </p:spPr>
        <p:txBody>
          <a:bodyPr/>
          <a:lstStyle/>
          <a:p>
            <a:pPr marL="0" indent="0">
              <a:buNone/>
            </a:pPr>
            <a:r>
              <a:rPr lang="en-US" dirty="0"/>
              <a:t>If you don’t have an Alexa-enabled device, you can perform verbal testing of your skill on Echosim.io instead</a:t>
            </a:r>
          </a:p>
        </p:txBody>
      </p:sp>
      <p:pic>
        <p:nvPicPr>
          <p:cNvPr id="4" name="Picture 3">
            <a:extLst>
              <a:ext uri="{FF2B5EF4-FFF2-40B4-BE49-F238E27FC236}">
                <a16:creationId xmlns:a16="http://schemas.microsoft.com/office/drawing/2014/main" id="{E31C4E85-C7ED-402C-B986-0080B5AA08BB}"/>
              </a:ext>
            </a:extLst>
          </p:cNvPr>
          <p:cNvPicPr>
            <a:picLocks noChangeAspect="1"/>
          </p:cNvPicPr>
          <p:nvPr/>
        </p:nvPicPr>
        <p:blipFill>
          <a:blip r:embed="rId2"/>
          <a:stretch>
            <a:fillRect/>
          </a:stretch>
        </p:blipFill>
        <p:spPr>
          <a:xfrm>
            <a:off x="3250504" y="1294249"/>
            <a:ext cx="6486870" cy="5519910"/>
          </a:xfrm>
          <a:prstGeom prst="rect">
            <a:avLst/>
          </a:prstGeom>
        </p:spPr>
      </p:pic>
    </p:spTree>
    <p:extLst>
      <p:ext uri="{BB962C8B-B14F-4D97-AF65-F5344CB8AC3E}">
        <p14:creationId xmlns:p14="http://schemas.microsoft.com/office/powerpoint/2010/main" val="254097899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854BC14-57C6-4FC3-8F54-76DA1B86EFC0}"/>
              </a:ext>
            </a:extLst>
          </p:cNvPr>
          <p:cNvPicPr>
            <a:picLocks noChangeAspect="1"/>
          </p:cNvPicPr>
          <p:nvPr/>
        </p:nvPicPr>
        <p:blipFill>
          <a:blip r:embed="rId2"/>
          <a:stretch>
            <a:fillRect/>
          </a:stretch>
        </p:blipFill>
        <p:spPr>
          <a:xfrm>
            <a:off x="0" y="1584516"/>
            <a:ext cx="5717672" cy="4227561"/>
          </a:xfrm>
          <a:prstGeom prst="rect">
            <a:avLst/>
          </a:prstGeom>
        </p:spPr>
      </p:pic>
      <p:sp>
        <p:nvSpPr>
          <p:cNvPr id="7" name="TextBox 6">
            <a:extLst>
              <a:ext uri="{FF2B5EF4-FFF2-40B4-BE49-F238E27FC236}">
                <a16:creationId xmlns:a16="http://schemas.microsoft.com/office/drawing/2014/main" id="{94733740-9C94-40DB-ABE7-ED0B7BB24AC6}"/>
              </a:ext>
            </a:extLst>
          </p:cNvPr>
          <p:cNvSpPr txBox="1"/>
          <p:nvPr/>
        </p:nvSpPr>
        <p:spPr>
          <a:xfrm>
            <a:off x="1365335" y="186588"/>
            <a:ext cx="9832933" cy="1200329"/>
          </a:xfrm>
          <a:prstGeom prst="rect">
            <a:avLst/>
          </a:prstGeom>
          <a:noFill/>
        </p:spPr>
        <p:txBody>
          <a:bodyPr wrap="square" rtlCol="0">
            <a:spAutoFit/>
          </a:bodyPr>
          <a:lstStyle/>
          <a:p>
            <a:r>
              <a:rPr lang="en-US" sz="2400" b="1" dirty="0"/>
              <a:t>Troubleshoot Errors: </a:t>
            </a:r>
            <a:r>
              <a:rPr lang="en-US" sz="2400" dirty="0"/>
              <a:t>Copy the service request from the Service Simulator and paste into the Lambda’s “Configure test events” modal. Then click “Test”. Error details will be under the Execution result’s Details section. </a:t>
            </a:r>
          </a:p>
        </p:txBody>
      </p:sp>
      <p:sp>
        <p:nvSpPr>
          <p:cNvPr id="8" name="Rectangle 7">
            <a:extLst>
              <a:ext uri="{FF2B5EF4-FFF2-40B4-BE49-F238E27FC236}">
                <a16:creationId xmlns:a16="http://schemas.microsoft.com/office/drawing/2014/main" id="{C1DC1211-67BC-41AC-8656-AF3FE8099CE1}"/>
              </a:ext>
            </a:extLst>
          </p:cNvPr>
          <p:cNvSpPr/>
          <p:nvPr/>
        </p:nvSpPr>
        <p:spPr>
          <a:xfrm>
            <a:off x="407096" y="3538603"/>
            <a:ext cx="2267211" cy="2123162"/>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11" name="Picture 10">
            <a:extLst>
              <a:ext uri="{FF2B5EF4-FFF2-40B4-BE49-F238E27FC236}">
                <a16:creationId xmlns:a16="http://schemas.microsoft.com/office/drawing/2014/main" id="{5688B698-438C-494B-8631-F66A570771E4}"/>
              </a:ext>
            </a:extLst>
          </p:cNvPr>
          <p:cNvPicPr>
            <a:picLocks noChangeAspect="1"/>
          </p:cNvPicPr>
          <p:nvPr/>
        </p:nvPicPr>
        <p:blipFill>
          <a:blip r:embed="rId3"/>
          <a:stretch>
            <a:fillRect/>
          </a:stretch>
        </p:blipFill>
        <p:spPr>
          <a:xfrm>
            <a:off x="5806795" y="3200400"/>
            <a:ext cx="6385205" cy="3657600"/>
          </a:xfrm>
          <a:prstGeom prst="rect">
            <a:avLst/>
          </a:prstGeom>
        </p:spPr>
      </p:pic>
      <p:sp>
        <p:nvSpPr>
          <p:cNvPr id="12" name="Rectangle 11">
            <a:extLst>
              <a:ext uri="{FF2B5EF4-FFF2-40B4-BE49-F238E27FC236}">
                <a16:creationId xmlns:a16="http://schemas.microsoft.com/office/drawing/2014/main" id="{8C498DFD-5076-4A4E-9ABF-0E0D1AD6C2CA}"/>
              </a:ext>
            </a:extLst>
          </p:cNvPr>
          <p:cNvSpPr/>
          <p:nvPr/>
        </p:nvSpPr>
        <p:spPr>
          <a:xfrm>
            <a:off x="10039611" y="3895593"/>
            <a:ext cx="1453019" cy="557410"/>
          </a:xfrm>
          <a:prstGeom prst="rect">
            <a:avLst/>
          </a:prstGeom>
          <a:solidFill>
            <a:srgbClr val="9ACD4C">
              <a:alpha val="1215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4610987-D92E-4887-86D1-D63C9DB904DD}"/>
              </a:ext>
            </a:extLst>
          </p:cNvPr>
          <p:cNvSpPr/>
          <p:nvPr/>
        </p:nvSpPr>
        <p:spPr>
          <a:xfrm>
            <a:off x="11492630" y="3895593"/>
            <a:ext cx="544882" cy="306889"/>
          </a:xfrm>
          <a:prstGeom prst="rect">
            <a:avLst/>
          </a:prstGeom>
          <a:solidFill>
            <a:srgbClr val="9ACD4C">
              <a:alpha val="1215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5057796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F091D0-C64B-488C-BDF5-B11C09DA2EE4}"/>
              </a:ext>
            </a:extLst>
          </p:cNvPr>
          <p:cNvSpPr>
            <a:spLocks noGrp="1"/>
          </p:cNvSpPr>
          <p:nvPr>
            <p:ph type="title"/>
          </p:nvPr>
        </p:nvSpPr>
        <p:spPr>
          <a:xfrm>
            <a:off x="1251372" y="2446166"/>
            <a:ext cx="9905998" cy="1478570"/>
          </a:xfrm>
        </p:spPr>
        <p:txBody>
          <a:bodyPr>
            <a:normAutofit/>
          </a:bodyPr>
          <a:lstStyle/>
          <a:p>
            <a:r>
              <a:rPr lang="en-US" dirty="0"/>
              <a:t>Step 5: Customize the Skill to be Yours</a:t>
            </a:r>
            <a:br>
              <a:rPr lang="en-US" dirty="0"/>
            </a:br>
            <a:endParaRPr lang="en-US" dirty="0"/>
          </a:p>
        </p:txBody>
      </p:sp>
      <p:pic>
        <p:nvPicPr>
          <p:cNvPr id="4" name="Picture 3">
            <a:extLst>
              <a:ext uri="{FF2B5EF4-FFF2-40B4-BE49-F238E27FC236}">
                <a16:creationId xmlns:a16="http://schemas.microsoft.com/office/drawing/2014/main" id="{218E8B50-4B60-4AF5-B281-BB4CD47CCFD8}"/>
              </a:ext>
            </a:extLst>
          </p:cNvPr>
          <p:cNvPicPr>
            <a:picLocks noChangeAspect="1"/>
          </p:cNvPicPr>
          <p:nvPr/>
        </p:nvPicPr>
        <p:blipFill rotWithShape="1">
          <a:blip r:embed="rId2"/>
          <a:srcRect l="3086" t="36034" r="1898" b="17777"/>
          <a:stretch/>
        </p:blipFill>
        <p:spPr>
          <a:xfrm>
            <a:off x="1406323" y="4593994"/>
            <a:ext cx="8279757" cy="2264006"/>
          </a:xfrm>
          <a:prstGeom prst="rect">
            <a:avLst/>
          </a:prstGeom>
        </p:spPr>
      </p:pic>
      <p:sp>
        <p:nvSpPr>
          <p:cNvPr id="5" name="Rectangle 4">
            <a:extLst>
              <a:ext uri="{FF2B5EF4-FFF2-40B4-BE49-F238E27FC236}">
                <a16:creationId xmlns:a16="http://schemas.microsoft.com/office/drawing/2014/main" id="{4269B524-29FC-482F-A78C-684468855EEC}"/>
              </a:ext>
            </a:extLst>
          </p:cNvPr>
          <p:cNvSpPr/>
          <p:nvPr/>
        </p:nvSpPr>
        <p:spPr>
          <a:xfrm>
            <a:off x="6892273" y="4593995"/>
            <a:ext cx="1365813" cy="2264005"/>
          </a:xfrm>
          <a:prstGeom prst="rect">
            <a:avLst/>
          </a:prstGeom>
          <a:solidFill>
            <a:schemeClr val="tx2">
              <a:lumMod val="40000"/>
              <a:lumOff val="60000"/>
              <a:alpha val="41176"/>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3330057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BBEC00-C364-4117-AD16-08E4FDAE3BCC}"/>
              </a:ext>
            </a:extLst>
          </p:cNvPr>
          <p:cNvSpPr>
            <a:spLocks noGrp="1"/>
          </p:cNvSpPr>
          <p:nvPr>
            <p:ph type="title"/>
          </p:nvPr>
        </p:nvSpPr>
        <p:spPr>
          <a:xfrm>
            <a:off x="1343970" y="2551490"/>
            <a:ext cx="9905998" cy="1478570"/>
          </a:xfrm>
        </p:spPr>
        <p:txBody>
          <a:bodyPr>
            <a:normAutofit fontScale="90000"/>
          </a:bodyPr>
          <a:lstStyle/>
          <a:p>
            <a:r>
              <a:rPr lang="en-US" dirty="0"/>
              <a:t>Step 6: optional - Get Your Skill Certified and Published</a:t>
            </a:r>
            <a:br>
              <a:rPr lang="en-US" dirty="0"/>
            </a:br>
            <a:endParaRPr lang="en-US" dirty="0"/>
          </a:p>
        </p:txBody>
      </p:sp>
      <p:pic>
        <p:nvPicPr>
          <p:cNvPr id="4" name="Picture 3">
            <a:extLst>
              <a:ext uri="{FF2B5EF4-FFF2-40B4-BE49-F238E27FC236}">
                <a16:creationId xmlns:a16="http://schemas.microsoft.com/office/drawing/2014/main" id="{61A0C122-2134-4850-B161-D02FE09CA3CE}"/>
              </a:ext>
            </a:extLst>
          </p:cNvPr>
          <p:cNvPicPr>
            <a:picLocks noChangeAspect="1"/>
          </p:cNvPicPr>
          <p:nvPr/>
        </p:nvPicPr>
        <p:blipFill rotWithShape="1">
          <a:blip r:embed="rId2"/>
          <a:srcRect l="3086" t="36034" r="1898" b="17777"/>
          <a:stretch/>
        </p:blipFill>
        <p:spPr>
          <a:xfrm>
            <a:off x="1406323" y="4593994"/>
            <a:ext cx="8279757" cy="2264006"/>
          </a:xfrm>
          <a:prstGeom prst="rect">
            <a:avLst/>
          </a:prstGeom>
        </p:spPr>
      </p:pic>
      <p:sp>
        <p:nvSpPr>
          <p:cNvPr id="6" name="Rectangle 5">
            <a:extLst>
              <a:ext uri="{FF2B5EF4-FFF2-40B4-BE49-F238E27FC236}">
                <a16:creationId xmlns:a16="http://schemas.microsoft.com/office/drawing/2014/main" id="{4F8DFCEC-06A9-406C-8B68-E818DC740877}"/>
              </a:ext>
            </a:extLst>
          </p:cNvPr>
          <p:cNvSpPr/>
          <p:nvPr/>
        </p:nvSpPr>
        <p:spPr>
          <a:xfrm>
            <a:off x="8245084" y="4593995"/>
            <a:ext cx="1365813" cy="2264005"/>
          </a:xfrm>
          <a:prstGeom prst="rect">
            <a:avLst/>
          </a:prstGeom>
          <a:solidFill>
            <a:schemeClr val="tx2">
              <a:lumMod val="40000"/>
              <a:lumOff val="60000"/>
              <a:alpha val="41176"/>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693017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C05BFA-D793-42A2-BB25-5EBC4BDF5142}"/>
              </a:ext>
            </a:extLst>
          </p:cNvPr>
          <p:cNvSpPr>
            <a:spLocks noGrp="1"/>
          </p:cNvSpPr>
          <p:nvPr>
            <p:ph type="title"/>
          </p:nvPr>
        </p:nvSpPr>
        <p:spPr/>
        <p:txBody>
          <a:bodyPr/>
          <a:lstStyle/>
          <a:p>
            <a:r>
              <a:rPr lang="en-US" dirty="0"/>
              <a:t>Devices that use alexa – the “Internet of Things”</a:t>
            </a:r>
          </a:p>
        </p:txBody>
      </p:sp>
      <p:pic>
        <p:nvPicPr>
          <p:cNvPr id="1030" name="Picture 6" descr="Image result for alexa show">
            <a:extLst>
              <a:ext uri="{FF2B5EF4-FFF2-40B4-BE49-F238E27FC236}">
                <a16:creationId xmlns:a16="http://schemas.microsoft.com/office/drawing/2014/main" id="{2ABA0EE6-69EC-4A2E-9C52-1ED958DAF7C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731" r="9027" b="3791"/>
          <a:stretch/>
        </p:blipFill>
        <p:spPr bwMode="auto">
          <a:xfrm>
            <a:off x="7513101" y="2773311"/>
            <a:ext cx="2216637" cy="2200378"/>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46D71AD6-960A-453B-AB83-67F20025D89B}"/>
              </a:ext>
            </a:extLst>
          </p:cNvPr>
          <p:cNvSpPr txBox="1"/>
          <p:nvPr/>
        </p:nvSpPr>
        <p:spPr>
          <a:xfrm>
            <a:off x="8043814" y="5031776"/>
            <a:ext cx="1142429" cy="369332"/>
          </a:xfrm>
          <a:prstGeom prst="rect">
            <a:avLst/>
          </a:prstGeom>
          <a:noFill/>
        </p:spPr>
        <p:txBody>
          <a:bodyPr wrap="none" rtlCol="0">
            <a:spAutoFit/>
          </a:bodyPr>
          <a:lstStyle/>
          <a:p>
            <a:r>
              <a:rPr lang="en-US" dirty="0">
                <a:solidFill>
                  <a:schemeClr val="accent2">
                    <a:lumMod val="40000"/>
                    <a:lumOff val="60000"/>
                  </a:schemeClr>
                </a:solidFill>
              </a:rPr>
              <a:t>Echo Show</a:t>
            </a:r>
          </a:p>
        </p:txBody>
      </p:sp>
      <p:pic>
        <p:nvPicPr>
          <p:cNvPr id="1032" name="Picture 8" descr="Image result for echo look">
            <a:extLst>
              <a:ext uri="{FF2B5EF4-FFF2-40B4-BE49-F238E27FC236}">
                <a16:creationId xmlns:a16="http://schemas.microsoft.com/office/drawing/2014/main" id="{58DF9DDF-B02A-4000-A928-21002624420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8987" r="7423" b="4393"/>
          <a:stretch/>
        </p:blipFill>
        <p:spPr bwMode="auto">
          <a:xfrm>
            <a:off x="6088832" y="2609562"/>
            <a:ext cx="1152522" cy="2527875"/>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4C02465B-1AE6-4FBF-B218-F8AC9F66E45A}"/>
              </a:ext>
            </a:extLst>
          </p:cNvPr>
          <p:cNvSpPr txBox="1"/>
          <p:nvPr/>
        </p:nvSpPr>
        <p:spPr>
          <a:xfrm>
            <a:off x="6189116" y="5162635"/>
            <a:ext cx="1083566" cy="369332"/>
          </a:xfrm>
          <a:prstGeom prst="rect">
            <a:avLst/>
          </a:prstGeom>
          <a:noFill/>
        </p:spPr>
        <p:txBody>
          <a:bodyPr wrap="none" rtlCol="0">
            <a:spAutoFit/>
          </a:bodyPr>
          <a:lstStyle/>
          <a:p>
            <a:r>
              <a:rPr lang="en-US" dirty="0">
                <a:solidFill>
                  <a:schemeClr val="accent2">
                    <a:lumMod val="40000"/>
                    <a:lumOff val="60000"/>
                  </a:schemeClr>
                </a:solidFill>
              </a:rPr>
              <a:t>Echo Look</a:t>
            </a:r>
          </a:p>
        </p:txBody>
      </p:sp>
      <p:pic>
        <p:nvPicPr>
          <p:cNvPr id="1036" name="Picture 12" descr="Image result for dash wand">
            <a:extLst>
              <a:ext uri="{FF2B5EF4-FFF2-40B4-BE49-F238E27FC236}">
                <a16:creationId xmlns:a16="http://schemas.microsoft.com/office/drawing/2014/main" id="{3126D845-20CB-4365-887A-E98C15D63D3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5561" r="34716"/>
          <a:stretch/>
        </p:blipFill>
        <p:spPr bwMode="auto">
          <a:xfrm>
            <a:off x="10147345" y="3169415"/>
            <a:ext cx="426606" cy="1539328"/>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541066F2-1344-4BFA-8116-CCD4082899AC}"/>
              </a:ext>
            </a:extLst>
          </p:cNvPr>
          <p:cNvSpPr txBox="1"/>
          <p:nvPr/>
        </p:nvSpPr>
        <p:spPr>
          <a:xfrm>
            <a:off x="9729738" y="4708743"/>
            <a:ext cx="1261820" cy="369332"/>
          </a:xfrm>
          <a:prstGeom prst="rect">
            <a:avLst/>
          </a:prstGeom>
          <a:noFill/>
        </p:spPr>
        <p:txBody>
          <a:bodyPr wrap="none" rtlCol="0">
            <a:spAutoFit/>
          </a:bodyPr>
          <a:lstStyle/>
          <a:p>
            <a:r>
              <a:rPr lang="en-US" dirty="0">
                <a:solidFill>
                  <a:schemeClr val="accent2">
                    <a:lumMod val="40000"/>
                    <a:lumOff val="60000"/>
                  </a:schemeClr>
                </a:solidFill>
              </a:rPr>
              <a:t>Dash Wand</a:t>
            </a:r>
          </a:p>
        </p:txBody>
      </p:sp>
      <p:pic>
        <p:nvPicPr>
          <p:cNvPr id="1040" name="Picture 16" descr="Image result for alexa devices">
            <a:extLst>
              <a:ext uri="{FF2B5EF4-FFF2-40B4-BE49-F238E27FC236}">
                <a16:creationId xmlns:a16="http://schemas.microsoft.com/office/drawing/2014/main" id="{878E3A1A-882C-428B-B0BE-B96CEEEE0D2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75595" y="1979142"/>
            <a:ext cx="4505325" cy="3552825"/>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64EF08F2-3281-4476-923C-1E4A8E909AFE}"/>
              </a:ext>
            </a:extLst>
          </p:cNvPr>
          <p:cNvSpPr txBox="1"/>
          <p:nvPr/>
        </p:nvSpPr>
        <p:spPr>
          <a:xfrm>
            <a:off x="7177978" y="1887671"/>
            <a:ext cx="2484976" cy="523220"/>
          </a:xfrm>
          <a:prstGeom prst="rect">
            <a:avLst/>
          </a:prstGeom>
          <a:noFill/>
        </p:spPr>
        <p:txBody>
          <a:bodyPr wrap="none" rtlCol="0">
            <a:spAutoFit/>
          </a:bodyPr>
          <a:lstStyle/>
          <a:p>
            <a:r>
              <a:rPr lang="en-US" sz="2800" b="1" dirty="0">
                <a:solidFill>
                  <a:schemeClr val="accent2">
                    <a:lumMod val="40000"/>
                    <a:lumOff val="60000"/>
                  </a:schemeClr>
                </a:solidFill>
              </a:rPr>
              <a:t>Added in 2017:</a:t>
            </a:r>
          </a:p>
        </p:txBody>
      </p:sp>
      <p:sp>
        <p:nvSpPr>
          <p:cNvPr id="7" name="Rectangle 6">
            <a:extLst>
              <a:ext uri="{FF2B5EF4-FFF2-40B4-BE49-F238E27FC236}">
                <a16:creationId xmlns:a16="http://schemas.microsoft.com/office/drawing/2014/main" id="{CE69F1F4-21C3-4543-B363-B652C1D4244C}"/>
              </a:ext>
            </a:extLst>
          </p:cNvPr>
          <p:cNvSpPr/>
          <p:nvPr/>
        </p:nvSpPr>
        <p:spPr>
          <a:xfrm>
            <a:off x="5839428" y="1887671"/>
            <a:ext cx="5330142" cy="3819646"/>
          </a:xfrm>
          <a:prstGeom prst="rect">
            <a:avLst/>
          </a:prstGeom>
          <a:solidFill>
            <a:srgbClr val="9ACD4C">
              <a:alpha val="1098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2048068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8BB48-5872-4772-8B31-F54FA3B2B8AA}"/>
              </a:ext>
            </a:extLst>
          </p:cNvPr>
          <p:cNvSpPr>
            <a:spLocks noGrp="1"/>
          </p:cNvSpPr>
          <p:nvPr>
            <p:ph type="title"/>
          </p:nvPr>
        </p:nvSpPr>
        <p:spPr/>
        <p:txBody>
          <a:bodyPr/>
          <a:lstStyle/>
          <a:p>
            <a:r>
              <a:rPr lang="en-US" dirty="0"/>
              <a:t>How to publish your skill</a:t>
            </a:r>
          </a:p>
        </p:txBody>
      </p:sp>
      <p:sp>
        <p:nvSpPr>
          <p:cNvPr id="4" name="Content Placeholder 2">
            <a:extLst>
              <a:ext uri="{FF2B5EF4-FFF2-40B4-BE49-F238E27FC236}">
                <a16:creationId xmlns:a16="http://schemas.microsoft.com/office/drawing/2014/main" id="{DDA97CC7-1F90-44E3-88C8-217596BAD6DD}"/>
              </a:ext>
            </a:extLst>
          </p:cNvPr>
          <p:cNvSpPr>
            <a:spLocks noGrp="1"/>
          </p:cNvSpPr>
          <p:nvPr>
            <p:ph idx="1"/>
          </p:nvPr>
        </p:nvSpPr>
        <p:spPr>
          <a:xfrm>
            <a:off x="1141412" y="2137599"/>
            <a:ext cx="9905999" cy="4089580"/>
          </a:xfrm>
        </p:spPr>
        <p:txBody>
          <a:bodyPr>
            <a:normAutofit/>
          </a:bodyPr>
          <a:lstStyle/>
          <a:p>
            <a:r>
              <a:rPr lang="en-US" sz="2800" dirty="0"/>
              <a:t>Publish your Alexa skill by following </a:t>
            </a:r>
            <a:r>
              <a:rPr lang="en-US" sz="2800" dirty="0">
                <a:hlinkClick r:id="rId2"/>
              </a:rPr>
              <a:t>these instructions</a:t>
            </a:r>
            <a:r>
              <a:rPr lang="en-US" sz="2800" dirty="0"/>
              <a:t>! </a:t>
            </a:r>
          </a:p>
          <a:p>
            <a:pPr lvl="1"/>
            <a:r>
              <a:rPr lang="en-US" sz="2400" dirty="0"/>
              <a:t>Amazon will either provide feedback OR publish the skill within 7 days of you submitting it for certification. It may take you several submissions to get your skill certified if it doesn’t meet all of </a:t>
            </a:r>
            <a:r>
              <a:rPr lang="en-US" sz="2400" dirty="0">
                <a:hlinkClick r:id="rId3"/>
              </a:rPr>
              <a:t>Amazon’s requirements</a:t>
            </a:r>
            <a:r>
              <a:rPr lang="en-US" sz="2400" dirty="0"/>
              <a:t>.</a:t>
            </a:r>
          </a:p>
          <a:p>
            <a:r>
              <a:rPr lang="en-US" sz="2800" dirty="0"/>
              <a:t>Every month, Amazon has been giving out </a:t>
            </a:r>
            <a:r>
              <a:rPr lang="en-US" sz="2800" b="1" dirty="0"/>
              <a:t>free stuff (like Dots!) </a:t>
            </a:r>
            <a:r>
              <a:rPr lang="en-US" sz="2800" dirty="0"/>
              <a:t>for anyone who publishes a skill! All you have to do is fill out </a:t>
            </a:r>
            <a:r>
              <a:rPr lang="en-US" sz="2800" dirty="0">
                <a:hlinkClick r:id="rId4"/>
              </a:rPr>
              <a:t>this form </a:t>
            </a:r>
            <a:r>
              <a:rPr lang="en-US" sz="2800" dirty="0"/>
              <a:t>once your skill has been published. </a:t>
            </a:r>
          </a:p>
        </p:txBody>
      </p:sp>
    </p:spTree>
    <p:extLst>
      <p:ext uri="{BB962C8B-B14F-4D97-AF65-F5344CB8AC3E}">
        <p14:creationId xmlns:p14="http://schemas.microsoft.com/office/powerpoint/2010/main" val="275336697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2EBF42-B355-46B1-A912-1D3DC79CD97D}"/>
              </a:ext>
            </a:extLst>
          </p:cNvPr>
          <p:cNvSpPr>
            <a:spLocks noGrp="1"/>
          </p:cNvSpPr>
          <p:nvPr>
            <p:ph type="title"/>
          </p:nvPr>
        </p:nvSpPr>
        <p:spPr>
          <a:xfrm>
            <a:off x="1141413" y="49291"/>
            <a:ext cx="9905998" cy="1478570"/>
          </a:xfrm>
        </p:spPr>
        <p:txBody>
          <a:bodyPr/>
          <a:lstStyle/>
          <a:p>
            <a:r>
              <a:rPr lang="en-US" dirty="0"/>
              <a:t>Go forth and develop!!</a:t>
            </a:r>
          </a:p>
        </p:txBody>
      </p:sp>
      <p:sp>
        <p:nvSpPr>
          <p:cNvPr id="3" name="Content Placeholder 2">
            <a:extLst>
              <a:ext uri="{FF2B5EF4-FFF2-40B4-BE49-F238E27FC236}">
                <a16:creationId xmlns:a16="http://schemas.microsoft.com/office/drawing/2014/main" id="{715FACAA-33E6-477C-93B8-D46E8F3E4F5E}"/>
              </a:ext>
            </a:extLst>
          </p:cNvPr>
          <p:cNvSpPr>
            <a:spLocks noGrp="1"/>
          </p:cNvSpPr>
          <p:nvPr>
            <p:ph idx="1"/>
          </p:nvPr>
        </p:nvSpPr>
        <p:spPr>
          <a:xfrm>
            <a:off x="1141412" y="1817225"/>
            <a:ext cx="9905999" cy="4832431"/>
          </a:xfrm>
        </p:spPr>
        <p:txBody>
          <a:bodyPr>
            <a:normAutofit/>
          </a:bodyPr>
          <a:lstStyle/>
          <a:p>
            <a:pPr marL="0" lvl="0" indent="0">
              <a:buNone/>
            </a:pPr>
            <a:r>
              <a:rPr lang="en-US" dirty="0"/>
              <a:t>1) Sign up for an </a:t>
            </a:r>
            <a:r>
              <a:rPr lang="en-US" b="1" dirty="0">
                <a:hlinkClick r:id="rId2"/>
              </a:rPr>
              <a:t>Amazon Developers account</a:t>
            </a:r>
            <a:r>
              <a:rPr lang="en-US" dirty="0"/>
              <a:t>*. </a:t>
            </a:r>
          </a:p>
          <a:p>
            <a:pPr marL="0" lvl="0" indent="0">
              <a:buNone/>
            </a:pPr>
            <a:r>
              <a:rPr lang="en-US" dirty="0"/>
              <a:t>2) Sign up for an </a:t>
            </a:r>
            <a:r>
              <a:rPr lang="en-US" b="1" dirty="0">
                <a:hlinkClick r:id="rId3"/>
              </a:rPr>
              <a:t>AWS account</a:t>
            </a:r>
            <a:r>
              <a:rPr lang="en-US" dirty="0"/>
              <a:t>*. When registering, select the Personal Account option. It will ask you for credit card information but will not charge your card if you’re using the account just to create basic Alexa skills.</a:t>
            </a:r>
            <a:br>
              <a:rPr lang="en-US" dirty="0"/>
            </a:br>
            <a:r>
              <a:rPr lang="en-US" i="1" dirty="0"/>
              <a:t>* If you already have an Amazon account, just sign in using your existing login.</a:t>
            </a:r>
            <a:endParaRPr lang="en-US" dirty="0"/>
          </a:p>
          <a:p>
            <a:pPr marL="0" indent="0">
              <a:buNone/>
            </a:pPr>
            <a:r>
              <a:rPr lang="en-US" dirty="0"/>
              <a:t>3) For step-by-step tutorials on how to create skills including a facts skill, a trivia skill, and a quiz game skill, use Amazon’s </a:t>
            </a:r>
            <a:r>
              <a:rPr lang="en-US" b="1" dirty="0">
                <a:hlinkClick r:id="rId4"/>
              </a:rPr>
              <a:t>Alexa Skills Kit Tutorials</a:t>
            </a:r>
            <a:r>
              <a:rPr lang="en-US" b="1" dirty="0"/>
              <a:t>. </a:t>
            </a:r>
          </a:p>
        </p:txBody>
      </p:sp>
    </p:spTree>
    <p:extLst>
      <p:ext uri="{BB962C8B-B14F-4D97-AF65-F5344CB8AC3E}">
        <p14:creationId xmlns:p14="http://schemas.microsoft.com/office/powerpoint/2010/main" val="9268242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2E1E59-FD50-461A-A905-4E4388ED19D2}"/>
              </a:ext>
            </a:extLst>
          </p:cNvPr>
          <p:cNvSpPr>
            <a:spLocks noGrp="1"/>
          </p:cNvSpPr>
          <p:nvPr>
            <p:ph type="title"/>
          </p:nvPr>
        </p:nvSpPr>
        <p:spPr/>
        <p:txBody>
          <a:bodyPr/>
          <a:lstStyle/>
          <a:p>
            <a:r>
              <a:rPr lang="en-US" dirty="0"/>
              <a:t>What are alexa skills?</a:t>
            </a:r>
          </a:p>
        </p:txBody>
      </p:sp>
      <p:sp>
        <p:nvSpPr>
          <p:cNvPr id="3" name="Content Placeholder 2">
            <a:extLst>
              <a:ext uri="{FF2B5EF4-FFF2-40B4-BE49-F238E27FC236}">
                <a16:creationId xmlns:a16="http://schemas.microsoft.com/office/drawing/2014/main" id="{4D33CB2A-635A-4A1E-8AE1-104746466DA4}"/>
              </a:ext>
            </a:extLst>
          </p:cNvPr>
          <p:cNvSpPr>
            <a:spLocks noGrp="1"/>
          </p:cNvSpPr>
          <p:nvPr>
            <p:ph idx="1"/>
          </p:nvPr>
        </p:nvSpPr>
        <p:spPr>
          <a:xfrm>
            <a:off x="1141412" y="2097088"/>
            <a:ext cx="9905999" cy="3694113"/>
          </a:xfrm>
        </p:spPr>
        <p:txBody>
          <a:bodyPr>
            <a:normAutofit fontScale="92500"/>
          </a:bodyPr>
          <a:lstStyle/>
          <a:p>
            <a:r>
              <a:rPr lang="en-US" sz="3200" dirty="0"/>
              <a:t>Alexa has some built-in features (music, reminders, timers, calling other users, weather, facts, calendar integration, etc.)</a:t>
            </a:r>
          </a:p>
          <a:p>
            <a:r>
              <a:rPr lang="en-US" sz="3200" b="1" dirty="0">
                <a:solidFill>
                  <a:schemeClr val="accent1">
                    <a:lumMod val="40000"/>
                    <a:lumOff val="60000"/>
                  </a:schemeClr>
                </a:solidFill>
              </a:rPr>
              <a:t>Skills </a:t>
            </a:r>
            <a:r>
              <a:rPr lang="en-US" sz="3200" dirty="0"/>
              <a:t>can be created by any person or company to add new capabilities to Alexa. </a:t>
            </a:r>
          </a:p>
          <a:p>
            <a:r>
              <a:rPr lang="en-US" sz="3200" dirty="0"/>
              <a:t>Anyone with a device that uses Alexa can enable and choose from thousands of skills</a:t>
            </a:r>
          </a:p>
        </p:txBody>
      </p:sp>
    </p:spTree>
    <p:extLst>
      <p:ext uri="{BB962C8B-B14F-4D97-AF65-F5344CB8AC3E}">
        <p14:creationId xmlns:p14="http://schemas.microsoft.com/office/powerpoint/2010/main" val="12874871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098363-5B0E-428A-B926-0ABC88DB543C}"/>
              </a:ext>
            </a:extLst>
          </p:cNvPr>
          <p:cNvSpPr>
            <a:spLocks noGrp="1"/>
          </p:cNvSpPr>
          <p:nvPr>
            <p:ph type="title"/>
          </p:nvPr>
        </p:nvSpPr>
        <p:spPr>
          <a:xfrm>
            <a:off x="1141413" y="618518"/>
            <a:ext cx="9905998" cy="1478570"/>
          </a:xfrm>
        </p:spPr>
        <p:txBody>
          <a:bodyPr/>
          <a:lstStyle/>
          <a:p>
            <a:r>
              <a:rPr lang="en-US" dirty="0"/>
              <a:t>What can Alexa skills do?</a:t>
            </a:r>
          </a:p>
        </p:txBody>
      </p:sp>
      <p:pic>
        <p:nvPicPr>
          <p:cNvPr id="9218" name="Picture 2" descr="Image result for nest">
            <a:extLst>
              <a:ext uri="{FF2B5EF4-FFF2-40B4-BE49-F238E27FC236}">
                <a16:creationId xmlns:a16="http://schemas.microsoft.com/office/drawing/2014/main" id="{B0DC1B59-296C-42B7-B1CA-DFED1592C2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36701" y="1675745"/>
            <a:ext cx="1903243" cy="1903243"/>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descr="Image result for domino's">
            <a:extLst>
              <a:ext uri="{FF2B5EF4-FFF2-40B4-BE49-F238E27FC236}">
                <a16:creationId xmlns:a16="http://schemas.microsoft.com/office/drawing/2014/main" id="{568D30DF-DB3B-427A-8EC1-0E537596AA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12451" y="4266936"/>
            <a:ext cx="1627493" cy="162749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876C4829-3A0F-4A87-9F14-CB37B10FD2E4}"/>
              </a:ext>
            </a:extLst>
          </p:cNvPr>
          <p:cNvSpPr/>
          <p:nvPr/>
        </p:nvSpPr>
        <p:spPr>
          <a:xfrm>
            <a:off x="1210075" y="3468029"/>
            <a:ext cx="6096000" cy="646331"/>
          </a:xfrm>
          <a:prstGeom prst="rect">
            <a:avLst/>
          </a:prstGeom>
        </p:spPr>
        <p:txBody>
          <a:bodyPr>
            <a:spAutoFit/>
          </a:bodyPr>
          <a:lstStyle/>
          <a:p>
            <a:r>
              <a:rPr lang="en-US" b="1" dirty="0"/>
              <a:t>Home Automation </a:t>
            </a:r>
            <a:br>
              <a:rPr lang="en-US" b="1" dirty="0"/>
            </a:br>
            <a:r>
              <a:rPr lang="en-US" i="1" dirty="0"/>
              <a:t>"Alexa, set the basement to 68 degrees“</a:t>
            </a:r>
          </a:p>
        </p:txBody>
      </p:sp>
      <p:sp>
        <p:nvSpPr>
          <p:cNvPr id="5" name="Rectangle 4">
            <a:extLst>
              <a:ext uri="{FF2B5EF4-FFF2-40B4-BE49-F238E27FC236}">
                <a16:creationId xmlns:a16="http://schemas.microsoft.com/office/drawing/2014/main" id="{2E8385C1-E19D-43EE-898D-6C3A7FE4D84C}"/>
              </a:ext>
            </a:extLst>
          </p:cNvPr>
          <p:cNvSpPr/>
          <p:nvPr/>
        </p:nvSpPr>
        <p:spPr>
          <a:xfrm>
            <a:off x="1210075" y="5642831"/>
            <a:ext cx="6096000" cy="646331"/>
          </a:xfrm>
          <a:prstGeom prst="rect">
            <a:avLst/>
          </a:prstGeom>
        </p:spPr>
        <p:txBody>
          <a:bodyPr>
            <a:spAutoFit/>
          </a:bodyPr>
          <a:lstStyle/>
          <a:p>
            <a:r>
              <a:rPr lang="en-US" b="1" dirty="0"/>
              <a:t>Food Ordering</a:t>
            </a:r>
          </a:p>
          <a:p>
            <a:r>
              <a:rPr lang="en-US" i="1" dirty="0"/>
              <a:t>"Alexa, open Domino's and place my Easy Order“</a:t>
            </a:r>
          </a:p>
        </p:txBody>
      </p:sp>
      <p:sp>
        <p:nvSpPr>
          <p:cNvPr id="7" name="Rectangle 6">
            <a:extLst>
              <a:ext uri="{FF2B5EF4-FFF2-40B4-BE49-F238E27FC236}">
                <a16:creationId xmlns:a16="http://schemas.microsoft.com/office/drawing/2014/main" id="{C78C6242-6830-421B-8A46-43FF56E40854}"/>
              </a:ext>
            </a:extLst>
          </p:cNvPr>
          <p:cNvSpPr/>
          <p:nvPr/>
        </p:nvSpPr>
        <p:spPr>
          <a:xfrm>
            <a:off x="5892817" y="5717896"/>
            <a:ext cx="6096000" cy="646331"/>
          </a:xfrm>
          <a:prstGeom prst="rect">
            <a:avLst/>
          </a:prstGeom>
        </p:spPr>
        <p:txBody>
          <a:bodyPr>
            <a:spAutoFit/>
          </a:bodyPr>
          <a:lstStyle/>
          <a:p>
            <a:r>
              <a:rPr lang="en-US" b="1" dirty="0"/>
              <a:t>Games</a:t>
            </a:r>
          </a:p>
          <a:p>
            <a:r>
              <a:rPr lang="en-US" i="1" dirty="0"/>
              <a:t>“Alexa, play Jeopardy”</a:t>
            </a:r>
          </a:p>
        </p:txBody>
      </p:sp>
      <p:sp>
        <p:nvSpPr>
          <p:cNvPr id="14" name="Rectangle 13">
            <a:extLst>
              <a:ext uri="{FF2B5EF4-FFF2-40B4-BE49-F238E27FC236}">
                <a16:creationId xmlns:a16="http://schemas.microsoft.com/office/drawing/2014/main" id="{61E73FCC-9D54-48E2-BE65-539A429042CE}"/>
              </a:ext>
            </a:extLst>
          </p:cNvPr>
          <p:cNvSpPr/>
          <p:nvPr/>
        </p:nvSpPr>
        <p:spPr>
          <a:xfrm>
            <a:off x="5761293" y="3462069"/>
            <a:ext cx="4303333" cy="646331"/>
          </a:xfrm>
          <a:prstGeom prst="rect">
            <a:avLst/>
          </a:prstGeom>
        </p:spPr>
        <p:txBody>
          <a:bodyPr wrap="square">
            <a:spAutoFit/>
          </a:bodyPr>
          <a:lstStyle/>
          <a:p>
            <a:r>
              <a:rPr lang="en-US" b="1" dirty="0"/>
              <a:t>News</a:t>
            </a:r>
            <a:br>
              <a:rPr lang="en-US" b="1" dirty="0"/>
            </a:br>
            <a:r>
              <a:rPr lang="en-US" i="1" dirty="0"/>
              <a:t>"Alexa, ask Washington Post for headlines”</a:t>
            </a:r>
          </a:p>
        </p:txBody>
      </p:sp>
      <p:pic>
        <p:nvPicPr>
          <p:cNvPr id="2050" name="Picture 2" descr="Jeopardy!">
            <a:extLst>
              <a:ext uri="{FF2B5EF4-FFF2-40B4-BE49-F238E27FC236}">
                <a16:creationId xmlns:a16="http://schemas.microsoft.com/office/drawing/2014/main" id="{350065CB-C845-47DA-83B8-C207CF63086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34147" y="4343669"/>
            <a:ext cx="1474026" cy="147402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The Washington Post">
            <a:extLst>
              <a:ext uri="{FF2B5EF4-FFF2-40B4-BE49-F238E27FC236}">
                <a16:creationId xmlns:a16="http://schemas.microsoft.com/office/drawing/2014/main" id="{E4B6D93B-9F6E-48CE-A64C-DE2B7AEF12B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26803" y="1772433"/>
            <a:ext cx="1633748" cy="16337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85102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0141026-7A70-4AC5-A859-D614F44AFC0A}"/>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6713861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512AB-DFE2-49CE-8ACA-C39F86A399A3}"/>
              </a:ext>
            </a:extLst>
          </p:cNvPr>
          <p:cNvSpPr>
            <a:spLocks noGrp="1"/>
          </p:cNvSpPr>
          <p:nvPr>
            <p:ph type="title"/>
          </p:nvPr>
        </p:nvSpPr>
        <p:spPr/>
        <p:txBody>
          <a:bodyPr/>
          <a:lstStyle/>
          <a:p>
            <a:r>
              <a:rPr lang="en-US" dirty="0"/>
              <a:t>Open the sample code in </a:t>
            </a:r>
            <a:r>
              <a:rPr lang="en-US" dirty="0" err="1"/>
              <a:t>github</a:t>
            </a:r>
            <a:endParaRPr lang="en-US" dirty="0"/>
          </a:p>
        </p:txBody>
      </p:sp>
      <p:sp>
        <p:nvSpPr>
          <p:cNvPr id="3" name="Content Placeholder 2">
            <a:extLst>
              <a:ext uri="{FF2B5EF4-FFF2-40B4-BE49-F238E27FC236}">
                <a16:creationId xmlns:a16="http://schemas.microsoft.com/office/drawing/2014/main" id="{7B58DBA1-5608-46B3-BEE0-D7C619D2EDFA}"/>
              </a:ext>
            </a:extLst>
          </p:cNvPr>
          <p:cNvSpPr>
            <a:spLocks noGrp="1"/>
          </p:cNvSpPr>
          <p:nvPr>
            <p:ph idx="1"/>
          </p:nvPr>
        </p:nvSpPr>
        <p:spPr/>
        <p:txBody>
          <a:bodyPr>
            <a:normAutofit/>
          </a:bodyPr>
          <a:lstStyle/>
          <a:p>
            <a:pPr marL="0" indent="0">
              <a:buNone/>
            </a:pPr>
            <a:r>
              <a:rPr lang="en-US" sz="3200" dirty="0"/>
              <a:t>https://github.com/full-steam-ahead/alexa </a:t>
            </a:r>
          </a:p>
        </p:txBody>
      </p:sp>
    </p:spTree>
    <p:extLst>
      <p:ext uri="{BB962C8B-B14F-4D97-AF65-F5344CB8AC3E}">
        <p14:creationId xmlns:p14="http://schemas.microsoft.com/office/powerpoint/2010/main" val="34068455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B12185-AA58-405B-97D5-427E64CB3D14}"/>
              </a:ext>
            </a:extLst>
          </p:cNvPr>
          <p:cNvSpPr>
            <a:spLocks noGrp="1"/>
          </p:cNvSpPr>
          <p:nvPr>
            <p:ph type="title"/>
          </p:nvPr>
        </p:nvSpPr>
        <p:spPr/>
        <p:txBody>
          <a:bodyPr/>
          <a:lstStyle/>
          <a:p>
            <a:r>
              <a:rPr lang="en-US" dirty="0"/>
              <a:t>In another tab, Login to our demo Amazon developers account</a:t>
            </a:r>
          </a:p>
        </p:txBody>
      </p:sp>
      <p:sp>
        <p:nvSpPr>
          <p:cNvPr id="3" name="Content Placeholder 2">
            <a:extLst>
              <a:ext uri="{FF2B5EF4-FFF2-40B4-BE49-F238E27FC236}">
                <a16:creationId xmlns:a16="http://schemas.microsoft.com/office/drawing/2014/main" id="{9F69361E-C4F2-4D2D-A262-BB5F1E201152}"/>
              </a:ext>
            </a:extLst>
          </p:cNvPr>
          <p:cNvSpPr>
            <a:spLocks noGrp="1"/>
          </p:cNvSpPr>
          <p:nvPr>
            <p:ph idx="1"/>
          </p:nvPr>
        </p:nvSpPr>
        <p:spPr/>
        <p:txBody>
          <a:bodyPr/>
          <a:lstStyle/>
          <a:p>
            <a:pPr marL="0" indent="0">
              <a:buNone/>
            </a:pPr>
            <a:r>
              <a:rPr lang="en-US" sz="3600" dirty="0"/>
              <a:t>https://developer.amazon.com </a:t>
            </a:r>
          </a:p>
          <a:p>
            <a:pPr marL="0" indent="0">
              <a:buNone/>
            </a:pPr>
            <a:r>
              <a:rPr lang="en-US" sz="3200" b="1" dirty="0"/>
              <a:t>Username</a:t>
            </a:r>
            <a:r>
              <a:rPr lang="en-US" sz="3200" dirty="0"/>
              <a:t>: alexa@techemstudios.com</a:t>
            </a:r>
          </a:p>
          <a:p>
            <a:pPr marL="0" indent="0">
              <a:buNone/>
            </a:pPr>
            <a:r>
              <a:rPr lang="en-US" sz="3200" b="1" dirty="0"/>
              <a:t>Password</a:t>
            </a:r>
            <a:r>
              <a:rPr lang="en-US" sz="3200" dirty="0"/>
              <a:t>: techme17</a:t>
            </a:r>
          </a:p>
        </p:txBody>
      </p:sp>
    </p:spTree>
    <p:extLst>
      <p:ext uri="{BB962C8B-B14F-4D97-AF65-F5344CB8AC3E}">
        <p14:creationId xmlns:p14="http://schemas.microsoft.com/office/powerpoint/2010/main" val="70998990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TM04033919[[fn=Circuit]]</Template>
  <TotalTime>7559</TotalTime>
  <Words>597</Words>
  <Application>Microsoft Office PowerPoint</Application>
  <PresentationFormat>Widescreen</PresentationFormat>
  <Paragraphs>60</Paragraphs>
  <Slides>41</Slides>
  <Notes>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41</vt:i4>
      </vt:variant>
    </vt:vector>
  </HeadingPairs>
  <TitlesOfParts>
    <vt:vector size="48" baseType="lpstr">
      <vt:lpstr>Arial</vt:lpstr>
      <vt:lpstr>Calibri</vt:lpstr>
      <vt:lpstr>Calibri Regular</vt:lpstr>
      <vt:lpstr>Montserrat</vt:lpstr>
      <vt:lpstr>Trebuchet MS</vt:lpstr>
      <vt:lpstr>Tw Cen MT</vt:lpstr>
      <vt:lpstr>Circuit</vt:lpstr>
      <vt:lpstr>Create Your first Alexa skill</vt:lpstr>
      <vt:lpstr>PowerPoint Presentation</vt:lpstr>
      <vt:lpstr>What/who is alexa?</vt:lpstr>
      <vt:lpstr>Devices that use alexa – the “Internet of Things”</vt:lpstr>
      <vt:lpstr>What are alexa skills?</vt:lpstr>
      <vt:lpstr>What can Alexa skills do?</vt:lpstr>
      <vt:lpstr>PowerPoint Presentation</vt:lpstr>
      <vt:lpstr>Open the sample code in github</vt:lpstr>
      <vt:lpstr>In another tab, Login to our demo Amazon developers account</vt:lpstr>
      <vt:lpstr>Step 1: Set up the voice user interface (VUI) using the Alexa Skills Kit (ASK)</vt:lpstr>
      <vt:lpstr>PowerPoint Presentation</vt:lpstr>
      <vt:lpstr>PowerPoint Presentation</vt:lpstr>
      <vt:lpstr>PowerPoint Presentation</vt:lpstr>
      <vt:lpstr>PowerPoint Presentation</vt:lpstr>
      <vt:lpstr>PowerPoint Presentation</vt:lpstr>
      <vt:lpstr>PowerPoint Presentation</vt:lpstr>
      <vt:lpstr>terminology</vt:lpstr>
      <vt:lpstr>PowerPoint Presentation</vt:lpstr>
      <vt:lpstr>PowerPoint Presentation</vt:lpstr>
      <vt:lpstr>Components of an alexa skill</vt:lpstr>
      <vt:lpstr>Step 2: create your skill logic using an AWS Lambda Function</vt:lpstr>
      <vt:lpstr>What is the cloud?</vt:lpstr>
      <vt:lpstr>In a new tab, Login to our demo AWS account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Step 3: Connect Your Voice User Interface To Your Lambda Function</vt:lpstr>
      <vt:lpstr>PowerPoint Presentation</vt:lpstr>
      <vt:lpstr>PowerPoint Presentation</vt:lpstr>
      <vt:lpstr>Step 4: Test the Alexa Skill</vt:lpstr>
      <vt:lpstr>PowerPoint Presentation</vt:lpstr>
      <vt:lpstr>PowerPoint Presentation</vt:lpstr>
      <vt:lpstr>PowerPoint Presentation</vt:lpstr>
      <vt:lpstr>Step 5: Customize the Skill to be Yours </vt:lpstr>
      <vt:lpstr>Step 6: optional - Get Your Skill Certified and Published </vt:lpstr>
      <vt:lpstr>How to publish your skill</vt:lpstr>
      <vt:lpstr>Go forth and develop!!</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Create Your first Alexa skill</dc:title>
  <dc:creator>Cherie Magennis</dc:creator>
  <cp:lastModifiedBy>Cherie Magennis</cp:lastModifiedBy>
  <cp:revision>153</cp:revision>
  <dcterms:created xsi:type="dcterms:W3CDTF">2017-07-19T08:10:25Z</dcterms:created>
  <dcterms:modified xsi:type="dcterms:W3CDTF">2018-07-19T18:47:54Z</dcterms:modified>
</cp:coreProperties>
</file>